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18"/>
  </p:notesMasterIdLst>
  <p:sldIdLst>
    <p:sldId id="299" r:id="rId2"/>
    <p:sldId id="257" r:id="rId3"/>
    <p:sldId id="298" r:id="rId4"/>
    <p:sldId id="263" r:id="rId5"/>
    <p:sldId id="300" r:id="rId6"/>
    <p:sldId id="302" r:id="rId7"/>
    <p:sldId id="290" r:id="rId8"/>
    <p:sldId id="305" r:id="rId9"/>
    <p:sldId id="306" r:id="rId10"/>
    <p:sldId id="308" r:id="rId11"/>
    <p:sldId id="303" r:id="rId12"/>
    <p:sldId id="265" r:id="rId13"/>
    <p:sldId id="309" r:id="rId14"/>
    <p:sldId id="307" r:id="rId15"/>
    <p:sldId id="294" r:id="rId16"/>
    <p:sldId id="261" r:id="rId17"/>
  </p:sldIdLst>
  <p:sldSz cx="12192000" cy="6858000"/>
  <p:notesSz cx="6858000" cy="9144000"/>
  <p:defaultTextStyle>
    <a:defPPr>
      <a:defRPr lang="en-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smina Mešić" initials="JM" lastIdx="1" clrIdx="0">
    <p:extLst>
      <p:ext uri="{19B8F6BF-5375-455C-9EA6-DF929625EA0E}">
        <p15:presenceInfo xmlns:p15="http://schemas.microsoft.com/office/powerpoint/2012/main" userId="S-1-5-21-1145966675-1245571708-167025819-26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9989"/>
    <a:srgbClr val="CF45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76" autoAdjust="0"/>
    <p:restoredTop sz="66223" autoAdjust="0"/>
  </p:normalViewPr>
  <p:slideViewPr>
    <p:cSldViewPr snapToGrid="0">
      <p:cViewPr varScale="1">
        <p:scale>
          <a:sx n="107" d="100"/>
          <a:sy n="107" d="100"/>
        </p:scale>
        <p:origin x="1974"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Users\xmas\Documents\SI-CERT\Porocila\2022\SI-CERT%20Statistika%20202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Incidenti!$B$1</c:f>
              <c:strCache>
                <c:ptCount val="1"/>
                <c:pt idx="0">
                  <c:v>Incidentov</c:v>
                </c:pt>
              </c:strCache>
            </c:strRef>
          </c:tx>
          <c:spPr>
            <a:solidFill>
              <a:srgbClr val="45525A"/>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INCONSOLATA" panose="020B0609030003000000" pitchFamily="49" charset="77"/>
                    <a:ea typeface="+mn-ea"/>
                    <a:cs typeface="+mn-cs"/>
                  </a:defRPr>
                </a:pPr>
                <a:endParaRPr lang="sl-SI"/>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Incidenti!$A$2:$A$16</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Incidenti!$B$2:$B$16</c:f>
              <c:numCache>
                <c:formatCode>General</c:formatCode>
                <c:ptCount val="15"/>
                <c:pt idx="0">
                  <c:v>325</c:v>
                </c:pt>
                <c:pt idx="1">
                  <c:v>334</c:v>
                </c:pt>
                <c:pt idx="2">
                  <c:v>478</c:v>
                </c:pt>
                <c:pt idx="3">
                  <c:v>762</c:v>
                </c:pt>
                <c:pt idx="4">
                  <c:v>1250</c:v>
                </c:pt>
                <c:pt idx="5">
                  <c:v>1515</c:v>
                </c:pt>
                <c:pt idx="6">
                  <c:v>2063</c:v>
                </c:pt>
                <c:pt idx="7">
                  <c:v>1925</c:v>
                </c:pt>
                <c:pt idx="8">
                  <c:v>2281</c:v>
                </c:pt>
                <c:pt idx="9">
                  <c:v>2300</c:v>
                </c:pt>
                <c:pt idx="10">
                  <c:v>2431</c:v>
                </c:pt>
                <c:pt idx="11">
                  <c:v>2733</c:v>
                </c:pt>
                <c:pt idx="12">
                  <c:v>2775</c:v>
                </c:pt>
                <c:pt idx="13">
                  <c:v>3177</c:v>
                </c:pt>
                <c:pt idx="14">
                  <c:v>3488</c:v>
                </c:pt>
              </c:numCache>
            </c:numRef>
          </c:val>
          <c:extLst>
            <c:ext xmlns:c16="http://schemas.microsoft.com/office/drawing/2014/chart" uri="{C3380CC4-5D6E-409C-BE32-E72D297353CC}">
              <c16:uniqueId val="{00000000-6118-4D4F-8BDE-2C701BBA6FB1}"/>
            </c:ext>
          </c:extLst>
        </c:ser>
        <c:ser>
          <c:idx val="2"/>
          <c:order val="1"/>
          <c:tx>
            <c:v>projekcija</c:v>
          </c:tx>
          <c:spPr>
            <a:solidFill>
              <a:srgbClr val="CA442B">
                <a:alpha val="50196"/>
              </a:srgbClr>
            </a:solidFill>
            <a:ln>
              <a:noFill/>
            </a:ln>
            <a:effectLst/>
          </c:spPr>
          <c:invertIfNegative val="0"/>
          <c:cat>
            <c:numRef>
              <c:f>Incidenti!$A$2:$A$16</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Incidenti!$D$2:$D$14</c:f>
              <c:numCache>
                <c:formatCode>0.00%</c:formatCode>
                <c:ptCount val="13"/>
                <c:pt idx="0">
                  <c:v>7.0769230769230765E-2</c:v>
                </c:pt>
                <c:pt idx="1">
                  <c:v>0.11377245508982035</c:v>
                </c:pt>
                <c:pt idx="2">
                  <c:v>0.10460251046025104</c:v>
                </c:pt>
                <c:pt idx="3">
                  <c:v>8.0052493438320216E-2</c:v>
                </c:pt>
                <c:pt idx="4">
                  <c:v>0.11119999999999999</c:v>
                </c:pt>
                <c:pt idx="5">
                  <c:v>0.13795379537953795</c:v>
                </c:pt>
                <c:pt idx="6">
                  <c:v>0.13523994183228308</c:v>
                </c:pt>
                <c:pt idx="7">
                  <c:v>0.14701298701298701</c:v>
                </c:pt>
                <c:pt idx="8">
                  <c:v>0.12976764576939939</c:v>
                </c:pt>
                <c:pt idx="9">
                  <c:v>9.6521739130434783E-2</c:v>
                </c:pt>
                <c:pt idx="10">
                  <c:v>9.2143150966680382E-2</c:v>
                </c:pt>
                <c:pt idx="11">
                  <c:v>0.15916575192096596</c:v>
                </c:pt>
                <c:pt idx="12">
                  <c:v>0.25009009009009009</c:v>
                </c:pt>
              </c:numCache>
            </c:numRef>
          </c:val>
          <c:extLst>
            <c:ext xmlns:c16="http://schemas.microsoft.com/office/drawing/2014/chart" uri="{C3380CC4-5D6E-409C-BE32-E72D297353CC}">
              <c16:uniqueId val="{00000001-6118-4D4F-8BDE-2C701BBA6FB1}"/>
            </c:ext>
          </c:extLst>
        </c:ser>
        <c:dLbls>
          <c:showLegendKey val="0"/>
          <c:showVal val="0"/>
          <c:showCatName val="0"/>
          <c:showSerName val="0"/>
          <c:showPercent val="0"/>
          <c:showBubbleSize val="0"/>
        </c:dLbls>
        <c:gapWidth val="50"/>
        <c:overlap val="100"/>
        <c:axId val="1683821376"/>
        <c:axId val="1683823008"/>
      </c:barChart>
      <c:lineChart>
        <c:grouping val="standard"/>
        <c:varyColors val="0"/>
        <c:ser>
          <c:idx val="0"/>
          <c:order val="2"/>
          <c:tx>
            <c:v>phishing</c:v>
          </c:tx>
          <c:spPr>
            <a:ln w="41275" cap="rnd">
              <a:solidFill>
                <a:srgbClr val="FF0000"/>
              </a:solidFill>
              <a:round/>
            </a:ln>
            <a:effectLst/>
          </c:spPr>
          <c:marker>
            <c:symbol val="circle"/>
            <c:size val="10"/>
            <c:spPr>
              <a:solidFill>
                <a:srgbClr val="FF0000"/>
              </a:solidFill>
              <a:ln w="9525">
                <a:noFill/>
              </a:ln>
              <a:effectLst/>
            </c:spPr>
          </c:marker>
          <c:val>
            <c:numRef>
              <c:f>'Phishing incidenti'!$E$2:$E$16</c:f>
              <c:numCache>
                <c:formatCode>General</c:formatCode>
                <c:ptCount val="15"/>
                <c:pt idx="0">
                  <c:v>23</c:v>
                </c:pt>
                <c:pt idx="1">
                  <c:v>38</c:v>
                </c:pt>
                <c:pt idx="2">
                  <c:v>50</c:v>
                </c:pt>
                <c:pt idx="3">
                  <c:v>61</c:v>
                </c:pt>
                <c:pt idx="4">
                  <c:v>139</c:v>
                </c:pt>
                <c:pt idx="5">
                  <c:v>209</c:v>
                </c:pt>
                <c:pt idx="6">
                  <c:v>279</c:v>
                </c:pt>
                <c:pt idx="7">
                  <c:v>283</c:v>
                </c:pt>
                <c:pt idx="8">
                  <c:v>296</c:v>
                </c:pt>
                <c:pt idx="9">
                  <c:v>222</c:v>
                </c:pt>
                <c:pt idx="10">
                  <c:v>224</c:v>
                </c:pt>
                <c:pt idx="11">
                  <c:v>435</c:v>
                </c:pt>
                <c:pt idx="12" formatCode="0">
                  <c:v>694</c:v>
                </c:pt>
                <c:pt idx="13" formatCode="0">
                  <c:v>950</c:v>
                </c:pt>
                <c:pt idx="14" formatCode="0">
                  <c:v>1430</c:v>
                </c:pt>
              </c:numCache>
            </c:numRef>
          </c:val>
          <c:smooth val="1"/>
          <c:extLst>
            <c:ext xmlns:c16="http://schemas.microsoft.com/office/drawing/2014/chart" uri="{C3380CC4-5D6E-409C-BE32-E72D297353CC}">
              <c16:uniqueId val="{00000002-6118-4D4F-8BDE-2C701BBA6FB1}"/>
            </c:ext>
          </c:extLst>
        </c:ser>
        <c:dLbls>
          <c:showLegendKey val="0"/>
          <c:showVal val="0"/>
          <c:showCatName val="0"/>
          <c:showSerName val="0"/>
          <c:showPercent val="0"/>
          <c:showBubbleSize val="0"/>
        </c:dLbls>
        <c:marker val="1"/>
        <c:smooth val="0"/>
        <c:axId val="1683821376"/>
        <c:axId val="1683823008"/>
      </c:lineChart>
      <c:catAx>
        <c:axId val="1683821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INCONSOLATA" panose="020B0609030003000000" pitchFamily="49" charset="77"/>
                <a:ea typeface="+mn-ea"/>
                <a:cs typeface="+mn-cs"/>
              </a:defRPr>
            </a:pPr>
            <a:endParaRPr lang="sl-SI"/>
          </a:p>
        </c:txPr>
        <c:crossAx val="1683823008"/>
        <c:crosses val="autoZero"/>
        <c:auto val="1"/>
        <c:lblAlgn val="ctr"/>
        <c:lblOffset val="100"/>
        <c:noMultiLvlLbl val="0"/>
      </c:catAx>
      <c:valAx>
        <c:axId val="1683823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INCONSOLATA" panose="020B0609030003000000" pitchFamily="49" charset="77"/>
                <a:ea typeface="+mn-ea"/>
                <a:cs typeface="+mn-cs"/>
              </a:defRPr>
            </a:pPr>
            <a:endParaRPr lang="sl-SI"/>
          </a:p>
        </c:txPr>
        <c:crossAx val="168382137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latin typeface="INCONSOLATA" panose="020B0609030003000000" pitchFamily="49" charset="77"/>
        </a:defRPr>
      </a:pPr>
      <a:endParaRPr lang="sl-S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792327-8BD3-4F82-8D55-74650A07F814}" type="datetimeFigureOut">
              <a:rPr lang="en-SI" smtClean="0"/>
              <a:t>21/09/2023</a:t>
            </a:fld>
            <a:endParaRPr lang="en-S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F62848-C21F-4445-A51A-104F46DB1070}" type="slidenum">
              <a:rPr lang="en-SI" smtClean="0"/>
              <a:t>‹#›</a:t>
            </a:fld>
            <a:endParaRPr lang="en-SI"/>
          </a:p>
        </p:txBody>
      </p:sp>
    </p:spTree>
    <p:extLst>
      <p:ext uri="{BB962C8B-B14F-4D97-AF65-F5344CB8AC3E}">
        <p14:creationId xmlns:p14="http://schemas.microsoft.com/office/powerpoint/2010/main" val="388267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varninainternetu.si/"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a:t>
            </a: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 </a:t>
            </a:r>
          </a:p>
          <a:p>
            <a:r>
              <a:rPr lang="sl-SI" dirty="0"/>
              <a:t>V učni uri bodo naštete in opisane najpogostejše spletne prevare, ki se pojavljajo v slovenskem internetnem prostoru.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Videli boste konkretne primere prevar, nekatere med njimi ste zelo verjetno tudi sami zasledili v svojem poštnem nabiralniku, pa niste vedeli, kaj je zadaj.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In zakaj je pomembno, da pravočasno prepoznate takšne trike spletnih goljufov? Da </a:t>
            </a:r>
            <a:r>
              <a:rPr lang="sl-SI" b="1" dirty="0"/>
              <a:t>zaščitite svojo identiteto, svoje naprave in nenazadnje svoj bančni račun. Glavni motiv spletnih prevar je ravno dobiček. </a:t>
            </a:r>
            <a:r>
              <a:rPr lang="sl-SI" b="0" dirty="0"/>
              <a:t>Po</a:t>
            </a:r>
            <a:r>
              <a:rPr lang="sl-SI" dirty="0"/>
              <a:t> podatkih slovenske policije je v letu 2022 skupno oškodovanje v spletnih goljufijah znašalo</a:t>
            </a:r>
            <a:r>
              <a:rPr lang="sl-SI" sz="1200" b="0" i="0" kern="1200" dirty="0">
                <a:solidFill>
                  <a:schemeClr val="tx1"/>
                </a:solidFill>
                <a:effectLst/>
                <a:latin typeface="+mn-lt"/>
                <a:ea typeface="+mn-ea"/>
                <a:cs typeface="+mn-cs"/>
              </a:rPr>
              <a:t> skoraj 14 milijonov evrov. </a:t>
            </a:r>
            <a:r>
              <a:rPr lang="sl-SI" dirty="0"/>
              <a:t>Pojasnil/a bom, kako goljufom uspe, da nas prepričajo, da jim izdamo zaupne podatke ali celo nakažemo denar.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b="0" i="0" kern="1200" dirty="0">
                <a:solidFill>
                  <a:schemeClr val="tx1"/>
                </a:solidFill>
                <a:effectLst/>
                <a:latin typeface="+mn-lt"/>
                <a:ea typeface="+mn-ea"/>
                <a:cs typeface="+mn-cs"/>
              </a:rPr>
              <a:t>Če boste poznali te osnovne principe, kako delujejo spletne prevare, se jim boste uspešno izognili in nanje opozorili svoje bližnje. Prav tako boste lahko izkoristili vse prednosti, ki jih splet prinaša in veliko bolj samozavestno uporabljali sodobne storitve. </a:t>
            </a:r>
            <a:endParaRPr lang="sl-SI" dirty="0"/>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Cilj učne ure: podati razumljiva pojasnila, katere tri temeljne pristope uporabljajo spletni goljufi in jih prikazati na praktičnih primerih. </a:t>
            </a:r>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a:t>
            </a:fld>
            <a:endParaRPr lang="en-SI"/>
          </a:p>
        </p:txBody>
      </p:sp>
    </p:spTree>
    <p:extLst>
      <p:ext uri="{BB962C8B-B14F-4D97-AF65-F5344CB8AC3E}">
        <p14:creationId xmlns:p14="http://schemas.microsoft.com/office/powerpoint/2010/main" val="2057260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a:p>
            <a:r>
              <a:rPr lang="sl-SI" dirty="0"/>
              <a:t>KLJUČNO SPOROČILO SLUŠATELJEM</a:t>
            </a:r>
          </a:p>
          <a:p>
            <a:endParaRPr lang="sl-SI" dirty="0"/>
          </a:p>
          <a:p>
            <a:r>
              <a:rPr lang="sl-SI" dirty="0"/>
              <a:t>Zakaj bi neko podjetje želelo, da ponovno vnesemo geslo, pa saj ga oni že poznajo!</a:t>
            </a:r>
          </a:p>
          <a:p>
            <a:endParaRPr lang="sl-SI" dirty="0"/>
          </a:p>
          <a:p>
            <a:r>
              <a:rPr lang="sl-SI" dirty="0"/>
              <a:t>Vedno je sumljivo, kadar e-pošta ali SMS zahteva, da kliknemo na povezavo in vnesemo svoje geslo </a:t>
            </a:r>
            <a:r>
              <a:rPr lang="sl-SI" i="1" dirty="0"/>
              <a:t>(za katerokoli storitev). </a:t>
            </a:r>
          </a:p>
          <a:p>
            <a:endParaRPr lang="sl-SI" i="1" dirty="0"/>
          </a:p>
          <a:p>
            <a:endParaRPr lang="sl-SI" i="0" dirty="0"/>
          </a:p>
        </p:txBody>
      </p:sp>
      <p:sp>
        <p:nvSpPr>
          <p:cNvPr id="4" name="Slide Number Placeholder 3"/>
          <p:cNvSpPr>
            <a:spLocks noGrp="1"/>
          </p:cNvSpPr>
          <p:nvPr>
            <p:ph type="sldNum" sz="quarter" idx="5"/>
          </p:nvPr>
        </p:nvSpPr>
        <p:spPr/>
        <p:txBody>
          <a:bodyPr/>
          <a:lstStyle/>
          <a:p>
            <a:fld id="{33F62848-C21F-4445-A51A-104F46DB1070}" type="slidenum">
              <a:rPr lang="en-SI" smtClean="0"/>
              <a:t>10</a:t>
            </a:fld>
            <a:endParaRPr lang="en-SI"/>
          </a:p>
        </p:txBody>
      </p:sp>
    </p:spTree>
    <p:extLst>
      <p:ext uri="{BB962C8B-B14F-4D97-AF65-F5344CB8AC3E}">
        <p14:creationId xmlns:p14="http://schemas.microsoft.com/office/powerpoint/2010/main" val="383076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Tukaj vidimo še en pogost primer zastraševanja.</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To so e-poštna sporočila v imenu policije </a:t>
            </a:r>
            <a:r>
              <a:rPr lang="sl-SI" sz="1200" i="1" kern="1200" dirty="0">
                <a:solidFill>
                  <a:schemeClr val="tx1"/>
                </a:solidFill>
                <a:effectLst/>
                <a:latin typeface="+mn-lt"/>
                <a:ea typeface="+mn-ea"/>
                <a:cs typeface="+mn-cs"/>
              </a:rPr>
              <a:t>(zloraba njihovega imena, logotipov, zaposlenih, vse te podatke najdejo na internetu in jih uporabijo), </a:t>
            </a:r>
            <a:r>
              <a:rPr lang="sl-SI" sz="1200" kern="1200" dirty="0">
                <a:solidFill>
                  <a:schemeClr val="tx1"/>
                </a:solidFill>
                <a:effectLst/>
                <a:latin typeface="+mn-lt"/>
                <a:ea typeface="+mn-ea"/>
                <a:cs typeface="+mn-cs"/>
              </a:rPr>
              <a:t>v katerih nas obtožujejo, da smo obiskovali neprimerne spletne strani ali storili neko kaznivo dejanje. </a:t>
            </a:r>
            <a:r>
              <a:rPr lang="sl-SI" sz="1200" b="1" kern="1200" dirty="0">
                <a:solidFill>
                  <a:schemeClr val="tx1"/>
                </a:solidFill>
                <a:effectLst/>
                <a:latin typeface="+mn-lt"/>
                <a:ea typeface="+mn-ea"/>
                <a:cs typeface="+mn-cs"/>
              </a:rPr>
              <a:t>Taka elektronska sporočila so poslana na veliko število naključnih naslovov.</a:t>
            </a:r>
            <a:r>
              <a:rPr lang="sl-SI" sz="1200" kern="1200" dirty="0">
                <a:solidFill>
                  <a:schemeClr val="tx1"/>
                </a:solidFill>
                <a:effectLst/>
                <a:latin typeface="+mn-lt"/>
                <a:ea typeface="+mn-ea"/>
                <a:cs typeface="+mn-cs"/>
              </a:rPr>
              <a:t> Cilj goljufov je najti nekaj posameznikov, ki jih bodo navedbe dovolj prestrašile, da bodo na sporočilo odgovorili, čeprav so </a:t>
            </a:r>
            <a:r>
              <a:rPr lang="sl-SI" sz="1200" b="1" kern="1200" dirty="0">
                <a:solidFill>
                  <a:schemeClr val="tx1"/>
                </a:solidFill>
                <a:effectLst/>
                <a:latin typeface="+mn-lt"/>
                <a:ea typeface="+mn-ea"/>
                <a:cs typeface="+mn-cs"/>
              </a:rPr>
              <a:t>vse navedbe povsem izmišljene</a:t>
            </a:r>
            <a:r>
              <a:rPr lang="sl-SI" sz="1200" kern="1200" dirty="0">
                <a:solidFill>
                  <a:schemeClr val="tx1"/>
                </a:solidFill>
                <a:effectLst/>
                <a:latin typeface="+mn-lt"/>
                <a:ea typeface="+mn-ea"/>
                <a:cs typeface="+mn-cs"/>
              </a:rPr>
              <a:t>. Če na sporočilo odgovorimo, nam ponudijo plačilo globe. </a:t>
            </a:r>
          </a:p>
          <a:p>
            <a:r>
              <a:rPr lang="sl-SI" sz="1200" kern="1200" dirty="0">
                <a:solidFill>
                  <a:schemeClr val="tx1"/>
                </a:solidFill>
                <a:effectLst/>
                <a:latin typeface="+mn-lt"/>
                <a:ea typeface="+mn-ea"/>
                <a:cs typeface="+mn-cs"/>
              </a:rPr>
              <a:t>Izsiljevanje za denar pa se nadaljuje, dokler popolnoma ne prekinemo komunikacije s prevaranti. </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Na takšno elektronsko pošto nikoli ne odgovarjate, jo zgolj</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označite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neželeno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pošto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ali</a:t>
            </a:r>
            <a:r>
              <a:rPr lang="en-US" sz="1200" kern="1200" dirty="0">
                <a:solidFill>
                  <a:schemeClr val="tx1"/>
                </a:solidFill>
                <a:effectLst/>
                <a:latin typeface="+mn-lt"/>
                <a:ea typeface="+mn-ea"/>
                <a:cs typeface="+mn-cs"/>
              </a:rPr>
              <a:t> pa</a:t>
            </a:r>
            <a:r>
              <a:rPr lang="sl-SI" sz="1200" kern="1200" dirty="0">
                <a:solidFill>
                  <a:schemeClr val="tx1"/>
                </a:solidFill>
                <a:effectLst/>
                <a:latin typeface="+mn-lt"/>
                <a:ea typeface="+mn-ea"/>
                <a:cs typeface="+mn-cs"/>
              </a:rPr>
              <a:t> preprosto izbrišete!</a:t>
            </a:r>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11</a:t>
            </a:fld>
            <a:endParaRPr lang="en-SI"/>
          </a:p>
        </p:txBody>
      </p:sp>
    </p:spTree>
    <p:extLst>
      <p:ext uri="{BB962C8B-B14F-4D97-AF65-F5344CB8AC3E}">
        <p14:creationId xmlns:p14="http://schemas.microsoft.com/office/powerpoint/2010/main" val="3516260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Pri uporabi spleta imejte vedno v mislih, da ni vse, kar vidite, tudi resnično.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Sodobna tehnologija omogoča, da se na spletu vsakdo lahko predstavlja za nekoga drugega ali celo popolno anonimnost. </a:t>
            </a:r>
            <a:r>
              <a:rPr lang="sl-SI" sz="1200" b="1" kern="1200" dirty="0">
                <a:solidFill>
                  <a:schemeClr val="tx1"/>
                </a:solidFill>
                <a:effectLst/>
                <a:latin typeface="+mn-lt"/>
                <a:ea typeface="+mn-ea"/>
                <a:cs typeface="+mn-cs"/>
              </a:rPr>
              <a:t>V svetu računalništva je precej lahko ponarediti slike, imena, izjave, spletne trgovine, podjetja in tudi elektronsko pošto.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Zato moramo biti na spletu toliko bolj pozorni na to, s kom delimo informacije o sebi in komu posredujemo občutljive podatke, saj ne vemo, ali gre resnično za osebo, za katero se ta predstavlja. </a:t>
            </a:r>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12</a:t>
            </a:fld>
            <a:endParaRPr lang="en-SI"/>
          </a:p>
        </p:txBody>
      </p:sp>
    </p:spTree>
    <p:extLst>
      <p:ext uri="{BB962C8B-B14F-4D97-AF65-F5344CB8AC3E}">
        <p14:creationId xmlns:p14="http://schemas.microsoft.com/office/powerpoint/2010/main" val="1560850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b="1" kern="1200" dirty="0">
                <a:solidFill>
                  <a:schemeClr val="tx1"/>
                </a:solidFill>
                <a:effectLst/>
                <a:latin typeface="+mn-lt"/>
                <a:ea typeface="+mn-ea"/>
                <a:cs typeface="+mn-cs"/>
              </a:rPr>
              <a:t>Tipičen primer takšnega pretvarjanja je ljubezenska prevara.</a:t>
            </a:r>
            <a:r>
              <a:rPr lang="sl-SI" sz="1200" kern="1200" dirty="0">
                <a:solidFill>
                  <a:schemeClr val="tx1"/>
                </a:solidFill>
                <a:effectLst/>
                <a:latin typeface="+mn-lt"/>
                <a:ea typeface="+mn-ea"/>
                <a:cs typeface="+mn-cs"/>
              </a:rPr>
              <a:t> Začetek zgodbe je v vseh primerih enak - tujec s privlačnimi fotografijami pošlje prošnjo za prijateljstvo </a:t>
            </a:r>
            <a:r>
              <a:rPr lang="sl-SI" sz="1200" i="1" u="none" kern="1200" dirty="0">
                <a:solidFill>
                  <a:schemeClr val="tx1"/>
                </a:solidFill>
                <a:effectLst/>
                <a:latin typeface="+mn-lt"/>
                <a:ea typeface="+mn-ea"/>
                <a:cs typeface="+mn-cs"/>
              </a:rPr>
              <a:t>(največkrat na Facebooku)</a:t>
            </a:r>
            <a:r>
              <a:rPr lang="sl-SI" sz="1200" kern="1200" dirty="0">
                <a:solidFill>
                  <a:schemeClr val="tx1"/>
                </a:solidFill>
                <a:effectLst/>
                <a:latin typeface="+mn-lt"/>
                <a:ea typeface="+mn-ea"/>
                <a:cs typeface="+mn-cs"/>
              </a:rPr>
              <a:t> in prične z dopisovanjem. Izdaja se za šarmantnega vojaka, marinca na misiji, zdravnika ali delavca na naftni ploščadi. </a:t>
            </a:r>
            <a:r>
              <a:rPr lang="sl-SI" sz="1200" i="1" kern="1200" dirty="0">
                <a:solidFill>
                  <a:schemeClr val="tx1"/>
                </a:solidFill>
                <a:effectLst/>
                <a:latin typeface="+mn-lt"/>
                <a:ea typeface="+mn-ea"/>
                <a:cs typeface="+mn-cs"/>
              </a:rPr>
              <a:t>Grafika prikazuje primer Facebook profila marinca, ki je uporabljen za ljubezensko prevaro. Gre za izmišljeno ime z ukradeno fotografijo.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Ko po mesecih dopisovanja naveže dovolj trden odnos, jo prosi za denar. </a:t>
            </a:r>
            <a:r>
              <a:rPr lang="sl-SI" sz="1200" b="0" kern="1200" dirty="0">
                <a:solidFill>
                  <a:schemeClr val="tx1"/>
                </a:solidFill>
                <a:effectLst/>
                <a:latin typeface="+mn-lt"/>
                <a:ea typeface="+mn-ea"/>
                <a:cs typeface="+mn-cs"/>
              </a:rPr>
              <a:t>Običajno potrebuje pomoč pri plačilu zdravljenja hudo bolnega otroka ali stroškov poti domov</a:t>
            </a:r>
            <a:r>
              <a:rPr lang="sl-SI" sz="1200" b="1" kern="1200" dirty="0">
                <a:solidFill>
                  <a:schemeClr val="tx1"/>
                </a:solidFill>
                <a:effectLst/>
                <a:latin typeface="+mn-lt"/>
                <a:ea typeface="+mn-ea"/>
                <a:cs typeface="+mn-cs"/>
              </a:rPr>
              <a:t>.</a:t>
            </a:r>
            <a:r>
              <a:rPr lang="sl-SI" sz="1200" kern="1200" dirty="0">
                <a:solidFill>
                  <a:schemeClr val="tx1"/>
                </a:solidFill>
                <a:effectLst/>
                <a:latin typeface="+mn-lt"/>
                <a:ea typeface="+mn-ea"/>
                <a:cs typeface="+mn-cs"/>
              </a:rPr>
              <a:t> </a:t>
            </a:r>
            <a:r>
              <a:rPr lang="sl-SI" sz="1200" b="1" kern="1200" dirty="0">
                <a:solidFill>
                  <a:schemeClr val="tx1"/>
                </a:solidFill>
                <a:effectLst/>
                <a:latin typeface="+mn-lt"/>
                <a:ea typeface="+mn-ea"/>
                <a:cs typeface="+mn-cs"/>
              </a:rPr>
              <a:t>Goljufi denar preusmerjajo na račun t. i. denarne mule, ki ga po prejemu, takoj </a:t>
            </a:r>
            <a:r>
              <a:rPr lang="sl-SI" sz="1200" b="1" kern="1200" dirty="0" err="1">
                <a:solidFill>
                  <a:schemeClr val="tx1"/>
                </a:solidFill>
                <a:effectLst/>
                <a:latin typeface="+mn-lt"/>
                <a:ea typeface="+mn-ea"/>
                <a:cs typeface="+mn-cs"/>
              </a:rPr>
              <a:t>prenakaže</a:t>
            </a:r>
            <a:r>
              <a:rPr lang="sl-SI" sz="1200" b="1" kern="1200" dirty="0">
                <a:solidFill>
                  <a:schemeClr val="tx1"/>
                </a:solidFill>
                <a:effectLst/>
                <a:latin typeface="+mn-lt"/>
                <a:ea typeface="+mn-ea"/>
                <a:cs typeface="+mn-cs"/>
              </a:rPr>
              <a:t> naprej, zato mu je nemogoče slediti (</a:t>
            </a:r>
            <a:r>
              <a:rPr lang="sl-SI" sz="1200" b="0" i="1" kern="1200" dirty="0">
                <a:solidFill>
                  <a:schemeClr val="tx1"/>
                </a:solidFill>
                <a:effectLst/>
                <a:latin typeface="+mn-lt"/>
                <a:ea typeface="+mn-ea"/>
                <a:cs typeface="+mn-cs"/>
              </a:rPr>
              <a:t>n</a:t>
            </a:r>
            <a:r>
              <a:rPr lang="sl-SI" sz="1200" i="1" kern="1200" dirty="0">
                <a:solidFill>
                  <a:schemeClr val="tx1"/>
                </a:solidFill>
                <a:effectLst/>
                <a:latin typeface="+mn-lt"/>
                <a:ea typeface="+mn-ea"/>
                <a:cs typeface="+mn-cs"/>
              </a:rPr>
              <a:t>jihov pregon je izjemno otežen tudi zato, ker ti goljufi večinoma prihajajo iz držav podsaharske Afrike).</a:t>
            </a:r>
          </a:p>
          <a:p>
            <a:endParaRPr lang="sl-SI" sz="1200" kern="120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b="1" kern="1200" dirty="0">
                <a:solidFill>
                  <a:schemeClr val="tx1"/>
                </a:solidFill>
                <a:effectLst/>
                <a:latin typeface="+mn-lt"/>
                <a:ea typeface="+mn-ea"/>
                <a:cs typeface="+mn-cs"/>
              </a:rPr>
              <a:t>Po izkušnjah slovenskega centra za odzivanje na kibernetske incidente SI-CERT so žrtve takšnih goljufij najpogosteje osamljene, ovdovele ženske. </a:t>
            </a:r>
            <a:r>
              <a:rPr lang="sl-SI" sz="1200" kern="1200" dirty="0">
                <a:solidFill>
                  <a:schemeClr val="tx1"/>
                </a:solidFill>
                <a:effectLst/>
                <a:latin typeface="+mn-lt"/>
                <a:ea typeface="+mn-ea"/>
                <a:cs typeface="+mn-cs"/>
              </a:rPr>
              <a:t>Center SI-CERT obravnava vsako leto okoli 50 takšnih prevar, skupno jim je visoko finančno oškodovanje. </a:t>
            </a:r>
            <a:r>
              <a:rPr lang="sl-SI" sz="1200" b="1" kern="1200" dirty="0">
                <a:solidFill>
                  <a:schemeClr val="tx1"/>
                </a:solidFill>
                <a:effectLst/>
                <a:latin typeface="+mn-lt"/>
                <a:ea typeface="+mn-ea"/>
                <a:cs typeface="+mn-cs"/>
              </a:rPr>
              <a:t>Povprečno oškodovanje v letu 2022 je znašalo kar 31.000 evrov</a:t>
            </a:r>
            <a:r>
              <a:rPr lang="sl-SI"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V nemalo primerih žrtve izgubijo vse življenjske prihranke, </a:t>
            </a:r>
            <a:r>
              <a:rPr lang="en-US" sz="1200" kern="1200" dirty="0">
                <a:solidFill>
                  <a:schemeClr val="tx1"/>
                </a:solidFill>
                <a:effectLst/>
                <a:latin typeface="+mn-lt"/>
                <a:ea typeface="+mn-ea"/>
                <a:cs typeface="+mn-cs"/>
              </a:rPr>
              <a:t>pa </a:t>
            </a:r>
            <a:r>
              <a:rPr lang="en-US" sz="1200" kern="1200" dirty="0" err="1">
                <a:solidFill>
                  <a:schemeClr val="tx1"/>
                </a:solidFill>
                <a:effectLst/>
                <a:latin typeface="+mn-lt"/>
                <a:ea typeface="+mn-ea"/>
                <a:cs typeface="+mn-cs"/>
              </a:rPr>
              <a:t>tudi</a:t>
            </a:r>
            <a:r>
              <a:rPr lang="en-US" sz="1200" kern="1200" dirty="0">
                <a:solidFill>
                  <a:schemeClr val="tx1"/>
                </a:solidFill>
                <a:effectLst/>
                <a:latin typeface="+mn-lt"/>
                <a:ea typeface="+mn-ea"/>
                <a:cs typeface="+mn-cs"/>
              </a:rPr>
              <a:t> </a:t>
            </a:r>
            <a:r>
              <a:rPr lang="sl-SI" sz="1200" kern="1200" dirty="0">
                <a:solidFill>
                  <a:schemeClr val="tx1"/>
                </a:solidFill>
                <a:effectLst/>
                <a:latin typeface="+mn-lt"/>
                <a:ea typeface="+mn-ea"/>
                <a:cs typeface="+mn-cs"/>
              </a:rPr>
              <a:t>nepremičnine. Žal se prošnje za denar končajo šele takrat, ko se žrtev zave, da je bilo vse skupaj zgolj in samo laž.</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13</a:t>
            </a:fld>
            <a:endParaRPr lang="en-SI"/>
          </a:p>
        </p:txBody>
      </p:sp>
    </p:spTree>
    <p:extLst>
      <p:ext uri="{BB962C8B-B14F-4D97-AF65-F5344CB8AC3E}">
        <p14:creationId xmlns:p14="http://schemas.microsoft.com/office/powerpoint/2010/main" val="3103498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endParaRPr lang="sl-SI" sz="1200" b="1" kern="1200" dirty="0">
              <a:solidFill>
                <a:schemeClr val="tx1"/>
              </a:solidFill>
              <a:effectLst/>
              <a:latin typeface="+mn-lt"/>
              <a:ea typeface="+mn-ea"/>
              <a:cs typeface="+mn-cs"/>
            </a:endParaRPr>
          </a:p>
          <a:p>
            <a:r>
              <a:rPr lang="sl-SI" sz="1200" b="1" kern="1200" dirty="0">
                <a:solidFill>
                  <a:schemeClr val="tx1"/>
                </a:solidFill>
                <a:effectLst/>
                <a:latin typeface="+mn-lt"/>
                <a:ea typeface="+mn-ea"/>
                <a:cs typeface="+mn-cs"/>
              </a:rPr>
              <a:t>Tudi moški so pogosto tarča prevarantov, ki se pretvarjajo, da so mlada, zapeljiva dekleta. </a:t>
            </a:r>
            <a:r>
              <a:rPr lang="sl-SI" sz="1200" kern="1200" dirty="0">
                <a:solidFill>
                  <a:schemeClr val="tx1"/>
                </a:solidFill>
                <a:effectLst/>
                <a:latin typeface="+mn-lt"/>
                <a:ea typeface="+mn-ea"/>
                <a:cs typeface="+mn-cs"/>
              </a:rPr>
              <a:t>Na družbenem omrežju odprejo profil z zapeljivimi fotografijami. Ko vzpostavijo stik, kmalu pošljejo razgaljene fotografije ali videoposnetke – seveda ne svojih, pač pa jih ukradejo na spletu. </a:t>
            </a:r>
          </a:p>
          <a:p>
            <a:r>
              <a:rPr lang="sl-SI" sz="1200" kern="1200" dirty="0">
                <a:solidFill>
                  <a:schemeClr val="tx1"/>
                </a:solidFill>
                <a:effectLst/>
                <a:latin typeface="+mn-lt"/>
                <a:ea typeface="+mn-ea"/>
                <a:cs typeface="+mn-cs"/>
              </a:rPr>
              <a:t>Nato še žrtev povabijo, da se sleče. Ko dobijo njene fotografije ali posnetke, začnejo z izsiljevanjem za denar in grozijo z javno objavo. Posamezniki, ki se ujamejo v takšno prevaro, lahko doživljajo zelo hude psihične pritiske in stisko.</a:t>
            </a: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Kaj storiti, če se ujamete v njihovo past: ohranite mirno kri in takoj prekinite vso komunikacijo z izsiljevalci! </a:t>
            </a:r>
            <a:r>
              <a:rPr lang="en-US" sz="1200" kern="1200" dirty="0" err="1">
                <a:solidFill>
                  <a:schemeClr val="tx1"/>
                </a:solidFill>
                <a:effectLst/>
                <a:latin typeface="+mn-lt"/>
                <a:ea typeface="+mn-ea"/>
                <a:cs typeface="+mn-cs"/>
              </a:rPr>
              <a:t>Če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boste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prekinili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komunikacijo</a:t>
            </a:r>
            <a:r>
              <a:rPr lang="en-US" sz="1200" kern="1200" dirty="0">
                <a:solidFill>
                  <a:schemeClr val="tx1"/>
                </a:solidFill>
                <a:effectLst/>
                <a:latin typeface="+mn-lt"/>
                <a:ea typeface="+mn-ea"/>
                <a:cs typeface="+mn-cs"/>
              </a:rPr>
              <a:t>, vas ne </a:t>
            </a:r>
            <a:r>
              <a:rPr lang="en-US" sz="1200" kern="1200" dirty="0" err="1">
                <a:solidFill>
                  <a:schemeClr val="tx1"/>
                </a:solidFill>
                <a:effectLst/>
                <a:latin typeface="+mn-lt"/>
                <a:ea typeface="+mn-ea"/>
                <a:cs typeface="+mn-cs"/>
              </a:rPr>
              <a:t>bodo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mogli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več</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izsiljevati</a:t>
            </a:r>
            <a:r>
              <a:rPr lang="en-US" sz="1200" kern="1200" dirty="0">
                <a:solidFill>
                  <a:schemeClr val="tx1"/>
                </a:solidFill>
                <a:effectLst/>
                <a:latin typeface="+mn-lt"/>
                <a:ea typeface="+mn-ea"/>
                <a:cs typeface="+mn-cs"/>
              </a:rPr>
              <a:t>.</a:t>
            </a:r>
            <a:endParaRPr lang="sl-SI" sz="1200" kern="1200" dirty="0">
              <a:solidFill>
                <a:schemeClr val="tx1"/>
              </a:solidFill>
              <a:effectLst/>
              <a:latin typeface="+mn-lt"/>
              <a:ea typeface="+mn-ea"/>
              <a:cs typeface="+mn-cs"/>
            </a:endParaRPr>
          </a:p>
          <a:p>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14</a:t>
            </a:fld>
            <a:endParaRPr lang="en-SI"/>
          </a:p>
        </p:txBody>
      </p:sp>
    </p:spTree>
    <p:extLst>
      <p:ext uri="{BB962C8B-B14F-4D97-AF65-F5344CB8AC3E}">
        <p14:creationId xmlns:p14="http://schemas.microsoft.com/office/powerpoint/2010/main" val="2751100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Pomembno je, da znamo prepoznati prevaro. Tudi, če si že nekaj časa dopisujete z nekom, ki ustreza zgoraj opisanemu profilu goljufa, je </a:t>
            </a:r>
            <a:r>
              <a:rPr lang="sl-SI" sz="1200" b="1" kern="1200" dirty="0">
                <a:solidFill>
                  <a:schemeClr val="tx1"/>
                </a:solidFill>
                <a:effectLst/>
                <a:latin typeface="+mn-lt"/>
                <a:ea typeface="+mn-ea"/>
                <a:cs typeface="+mn-cs"/>
              </a:rPr>
              <a:t>izredno pomembno, da z njim prekinete čisto vso komunikacijo</a:t>
            </a:r>
            <a:r>
              <a:rPr lang="sl-SI" sz="1200" kern="1200" dirty="0">
                <a:solidFill>
                  <a:schemeClr val="tx1"/>
                </a:solidFill>
                <a:effectLst/>
                <a:latin typeface="+mn-lt"/>
                <a:ea typeface="+mn-ea"/>
                <a:cs typeface="+mn-cs"/>
              </a:rPr>
              <a:t>. Tako, če gre za ljubezensko prevaro kot v primeru izsiljevanja z intimnimi fotografijami.</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Zaupajte bližnjim in pri njih poiščite podporo.</a:t>
            </a:r>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15</a:t>
            </a:fld>
            <a:endParaRPr lang="en-SI"/>
          </a:p>
        </p:txBody>
      </p:sp>
    </p:spTree>
    <p:extLst>
      <p:ext uri="{BB962C8B-B14F-4D97-AF65-F5344CB8AC3E}">
        <p14:creationId xmlns:p14="http://schemas.microsoft.com/office/powerpoint/2010/main" val="3283614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endParaRPr lang="sl-SI" sz="1200" b="1" kern="1200" dirty="0">
              <a:solidFill>
                <a:schemeClr val="tx1"/>
              </a:solidFill>
              <a:effectLst/>
              <a:latin typeface="+mn-lt"/>
              <a:ea typeface="+mn-ea"/>
              <a:cs typeface="+mn-cs"/>
            </a:endParaRPr>
          </a:p>
          <a:p>
            <a:r>
              <a:rPr lang="sl-SI" sz="1200" b="1" kern="1200" dirty="0">
                <a:solidFill>
                  <a:schemeClr val="tx1"/>
                </a:solidFill>
                <a:effectLst/>
                <a:latin typeface="+mn-lt"/>
                <a:ea typeface="+mn-ea"/>
                <a:cs typeface="+mn-cs"/>
              </a:rPr>
              <a:t>Na portalu </a:t>
            </a:r>
            <a:r>
              <a:rPr lang="sl-SI" sz="1200" b="1" u="sng" kern="1200" dirty="0">
                <a:solidFill>
                  <a:schemeClr val="tx1"/>
                </a:solidFill>
                <a:effectLst/>
                <a:latin typeface="+mn-lt"/>
                <a:ea typeface="+mn-ea"/>
                <a:cs typeface="+mn-cs"/>
                <a:hlinkClick r:id="rId3"/>
              </a:rPr>
              <a:t>www.varninainternetu.si</a:t>
            </a:r>
            <a:r>
              <a:rPr lang="sl-SI" sz="1200" b="1" kern="1200" dirty="0">
                <a:solidFill>
                  <a:schemeClr val="tx1"/>
                </a:solidFill>
                <a:effectLst/>
                <a:latin typeface="+mn-lt"/>
                <a:ea typeface="+mn-ea"/>
                <a:cs typeface="+mn-cs"/>
              </a:rPr>
              <a:t>, kjer je trenutno največja zbirka gradiv in nasvetov s področja informacijske varnosti ter opisov spletnih goljufij v Sloveniji.</a:t>
            </a:r>
            <a:r>
              <a:rPr lang="sl-SI" sz="1200" kern="1200" dirty="0">
                <a:solidFill>
                  <a:schemeClr val="tx1"/>
                </a:solidFill>
                <a:effectLst/>
                <a:latin typeface="+mn-lt"/>
                <a:ea typeface="+mn-ea"/>
                <a:cs typeface="+mn-cs"/>
              </a:rPr>
              <a:t> Spletni uporabniki najdejo na portalu več kot 500 prispevkov, ki so lahko v pomoč pri zaščiti pred spletnimi prevarami. </a:t>
            </a:r>
          </a:p>
          <a:p>
            <a:endParaRPr lang="sl-SI" sz="1200" kern="1200" dirty="0">
              <a:solidFill>
                <a:schemeClr val="tx1"/>
              </a:solidFill>
              <a:effectLst/>
              <a:latin typeface="+mn-lt"/>
              <a:ea typeface="+mn-ea"/>
              <a:cs typeface="+mn-cs"/>
            </a:endParaRPr>
          </a:p>
          <a:p>
            <a:endParaRPr lang="sl-SI" dirty="0"/>
          </a:p>
        </p:txBody>
      </p:sp>
      <p:sp>
        <p:nvSpPr>
          <p:cNvPr id="4" name="Ograda številke diapozitiva 3"/>
          <p:cNvSpPr>
            <a:spLocks noGrp="1"/>
          </p:cNvSpPr>
          <p:nvPr>
            <p:ph type="sldNum" sz="quarter" idx="10"/>
          </p:nvPr>
        </p:nvSpPr>
        <p:spPr/>
        <p:txBody>
          <a:bodyPr/>
          <a:lstStyle/>
          <a:p>
            <a:fld id="{62ABA488-0E93-407B-BDEF-7E06C89EABC2}" type="slidenum">
              <a:rPr lang="sl-SI" smtClean="0"/>
              <a:pPr/>
              <a:t>16</a:t>
            </a:fld>
            <a:endParaRPr lang="sl-SI"/>
          </a:p>
        </p:txBody>
      </p:sp>
    </p:spTree>
    <p:extLst>
      <p:ext uri="{BB962C8B-B14F-4D97-AF65-F5344CB8AC3E}">
        <p14:creationId xmlns:p14="http://schemas.microsoft.com/office/powerpoint/2010/main" val="2671163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r>
              <a:rPr lang="sl-SI" dirty="0"/>
              <a:t>Organizacija, ki v Sloveniji spremlja stanje na področju spletne oz.  kibernetske varnosti je Nacionalni odzivni center za kibernetsko varnost SI-CERT. </a:t>
            </a:r>
          </a:p>
          <a:p>
            <a:r>
              <a:rPr lang="sl-SI" dirty="0"/>
              <a:t>Po njihovih podatkih število kibernetskih napadov vsako leto narašča, kot je razvidno iz grafa. Razlogov je seveda več - več je spletnih uporabnikov, več je naprav, ki se povezujejo v internet, več postopkov in obrazcev je sedaj digitaliziranih. Podoben trend beležijo povsod po svetu. </a:t>
            </a:r>
          </a:p>
          <a:p>
            <a:endParaRPr lang="sl-SI" dirty="0"/>
          </a:p>
          <a:p>
            <a:r>
              <a:rPr lang="sl-SI" dirty="0"/>
              <a:t>Med vsemi vrstami različnih napadov oz. incidentov, pa je še vedno </a:t>
            </a:r>
            <a:r>
              <a:rPr lang="sl-SI" b="1" dirty="0"/>
              <a:t>največ spletnih prevar. </a:t>
            </a:r>
            <a:r>
              <a:rPr lang="sl-SI" b="0" dirty="0"/>
              <a:t>Med njimi še posebej izstopa </a:t>
            </a:r>
            <a:r>
              <a:rPr lang="sl-SI" b="1" dirty="0"/>
              <a:t>ribarjenje za gesli</a:t>
            </a:r>
            <a:r>
              <a:rPr lang="sl-SI" b="0" dirty="0"/>
              <a:t>, vrsta prevare, kjer goljufi želijo, da jim izdate pomembne podatke – svoje geslo za e-pošto, geslo za spletno banko ali podatke kreditne kartice. Trenutno je to najbolj razširjena prevara in predstavlja eno tretjino vseh napadov, ki jih beležijo na SI-CERT </a:t>
            </a:r>
            <a:r>
              <a:rPr lang="sl-SI" b="0" i="1" dirty="0"/>
              <a:t>(predstavljeno kot rdeča črta na grafu, ki prikazuje število kibernetskih incidentov v letih 2008 – 2022 v Sloveniji)</a:t>
            </a:r>
            <a:r>
              <a:rPr lang="sl-SI" b="0" dirty="0"/>
              <a:t>.</a:t>
            </a:r>
          </a:p>
          <a:p>
            <a:endParaRPr lang="sl-SI" b="0" dirty="0"/>
          </a:p>
          <a:p>
            <a:r>
              <a:rPr lang="sl-SI" b="0" dirty="0"/>
              <a:t>In zakaj so spletni goljufi tako uspešni?  </a:t>
            </a:r>
          </a:p>
          <a:p>
            <a:r>
              <a:rPr lang="sl-SI" b="0" dirty="0"/>
              <a:t> </a:t>
            </a:r>
          </a:p>
        </p:txBody>
      </p:sp>
      <p:sp>
        <p:nvSpPr>
          <p:cNvPr id="4" name="Slide Number Placeholder 3"/>
          <p:cNvSpPr>
            <a:spLocks noGrp="1"/>
          </p:cNvSpPr>
          <p:nvPr>
            <p:ph type="sldNum" sz="quarter" idx="5"/>
          </p:nvPr>
        </p:nvSpPr>
        <p:spPr/>
        <p:txBody>
          <a:bodyPr/>
          <a:lstStyle/>
          <a:p>
            <a:fld id="{33F62848-C21F-4445-A51A-104F46DB1070}" type="slidenum">
              <a:rPr lang="en-SI" smtClean="0"/>
              <a:t>2</a:t>
            </a:fld>
            <a:endParaRPr lang="en-SI"/>
          </a:p>
        </p:txBody>
      </p:sp>
    </p:spTree>
    <p:extLst>
      <p:ext uri="{BB962C8B-B14F-4D97-AF65-F5344CB8AC3E}">
        <p14:creationId xmlns:p14="http://schemas.microsoft.com/office/powerpoint/2010/main" val="334195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endParaRPr lang="sl-SI" dirty="0"/>
          </a:p>
          <a:p>
            <a:r>
              <a:rPr lang="sl-SI" dirty="0"/>
              <a:t>Spletni goljufi so tako zelo uspešni, ker dobro poznajo naravo in obnašanje človeka in zato niti ne potrebujejo naprednega računalniškega znanja. </a:t>
            </a:r>
          </a:p>
          <a:p>
            <a:endParaRPr lang="sl-SI" dirty="0"/>
          </a:p>
          <a:p>
            <a:r>
              <a:rPr lang="sl-SI" dirty="0"/>
              <a:t>Preprosto povedano – zaigrati znajo na prave strune, da jim sam nakažemo denar ali izdamo naša gesla. Zato smo čisto vsi spletni uporabniki ranljivi na spletne prevare, samo pravo vabo mora nastaviti goljuf. Pri nekaterih je želja po zaslužku, pri drugih osamljenost, pri tretjih pa nepozornost v obilici dela.</a:t>
            </a:r>
          </a:p>
          <a:p>
            <a:endParaRPr lang="sl-SI" sz="1200" b="1" kern="1200" dirty="0">
              <a:solidFill>
                <a:schemeClr val="tx1"/>
              </a:solidFill>
              <a:effectLst/>
              <a:latin typeface="+mn-lt"/>
              <a:ea typeface="+mn-ea"/>
              <a:cs typeface="+mn-cs"/>
            </a:endParaRPr>
          </a:p>
          <a:p>
            <a:r>
              <a:rPr lang="sl-SI" sz="1200" b="1" kern="1200" dirty="0">
                <a:solidFill>
                  <a:schemeClr val="tx1"/>
                </a:solidFill>
                <a:effectLst/>
                <a:latin typeface="+mn-lt"/>
                <a:ea typeface="+mn-ea"/>
                <a:cs typeface="+mn-cs"/>
              </a:rPr>
              <a:t>Različni </a:t>
            </a:r>
            <a:r>
              <a:rPr lang="sl-SI" sz="1200" b="1" kern="1200" dirty="0" err="1">
                <a:solidFill>
                  <a:schemeClr val="tx1"/>
                </a:solidFill>
                <a:effectLst/>
                <a:latin typeface="+mn-lt"/>
                <a:ea typeface="+mn-ea"/>
                <a:cs typeface="+mn-cs"/>
              </a:rPr>
              <a:t>antivirusni</a:t>
            </a:r>
            <a:r>
              <a:rPr lang="sl-SI" sz="1200" b="1" kern="1200" dirty="0">
                <a:solidFill>
                  <a:schemeClr val="tx1"/>
                </a:solidFill>
                <a:effectLst/>
                <a:latin typeface="+mn-lt"/>
                <a:ea typeface="+mn-ea"/>
                <a:cs typeface="+mn-cs"/>
              </a:rPr>
              <a:t> in drugi programi nas pred takšnimi zlorabami ne bodo vedno obvarovali, še vedno je glavna rešitev izobraževanje.</a:t>
            </a:r>
          </a:p>
          <a:p>
            <a:endParaRPr lang="sl-SI" sz="1200" b="0" kern="1200" dirty="0">
              <a:solidFill>
                <a:schemeClr val="tx1"/>
              </a:solidFill>
              <a:effectLst/>
              <a:latin typeface="+mn-lt"/>
              <a:ea typeface="+mn-ea"/>
              <a:cs typeface="+mn-cs"/>
            </a:endParaRPr>
          </a:p>
          <a:p>
            <a:r>
              <a:rPr lang="sl-SI" sz="1200" b="0" kern="1200" dirty="0">
                <a:solidFill>
                  <a:schemeClr val="tx1"/>
                </a:solidFill>
                <a:effectLst/>
                <a:latin typeface="+mn-lt"/>
                <a:ea typeface="+mn-ea"/>
                <a:cs typeface="+mn-cs"/>
              </a:rPr>
              <a:t>V nadaljevanju bomo pogledali nekaj najpogostejših spletnih prevar, ki temeljijo na treh preverjenih trikih goljufov:</a:t>
            </a:r>
          </a:p>
          <a:p>
            <a:pPr marL="171450" indent="-171450">
              <a:buFontTx/>
              <a:buChar char="-"/>
            </a:pPr>
            <a:r>
              <a:rPr lang="sl-SI" sz="1200" b="0" kern="1200" dirty="0">
                <a:solidFill>
                  <a:schemeClr val="tx1"/>
                </a:solidFill>
                <a:effectLst/>
                <a:latin typeface="+mn-lt"/>
                <a:ea typeface="+mn-ea"/>
                <a:cs typeface="+mn-cs"/>
              </a:rPr>
              <a:t>velike obljube o zaslužku </a:t>
            </a:r>
          </a:p>
          <a:p>
            <a:pPr marL="171450" indent="-171450">
              <a:buFontTx/>
              <a:buChar char="-"/>
            </a:pPr>
            <a:r>
              <a:rPr lang="sl-SI" sz="1200" b="0" kern="1200" dirty="0">
                <a:solidFill>
                  <a:schemeClr val="tx1"/>
                </a:solidFill>
                <a:effectLst/>
                <a:latin typeface="+mn-lt"/>
                <a:ea typeface="+mn-ea"/>
                <a:cs typeface="+mn-cs"/>
              </a:rPr>
              <a:t>strašenje, da se bo nekaj zelo neprijetnega zgodilo</a:t>
            </a:r>
          </a:p>
          <a:p>
            <a:pPr marL="171450" indent="-171450">
              <a:buFontTx/>
              <a:buChar char="-"/>
            </a:pPr>
            <a:r>
              <a:rPr lang="sl-SI" sz="1200" b="0" kern="1200" dirty="0">
                <a:solidFill>
                  <a:schemeClr val="tx1"/>
                </a:solidFill>
                <a:effectLst/>
                <a:latin typeface="+mn-lt"/>
                <a:ea typeface="+mn-ea"/>
                <a:cs typeface="+mn-cs"/>
              </a:rPr>
              <a:t>in pretvarjanje, da so nekdo drug </a:t>
            </a:r>
            <a:endParaRPr lang="sl-SI" sz="1200" b="1" kern="1200" dirty="0">
              <a:solidFill>
                <a:schemeClr val="tx1"/>
              </a:solidFill>
              <a:effectLst/>
              <a:latin typeface="+mn-lt"/>
              <a:ea typeface="+mn-ea"/>
              <a:cs typeface="+mn-cs"/>
            </a:endParaRPr>
          </a:p>
          <a:p>
            <a:endParaRPr lang="sl-SI" dirty="0"/>
          </a:p>
          <a:p>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3</a:t>
            </a:fld>
            <a:endParaRPr lang="en-SI"/>
          </a:p>
        </p:txBody>
      </p:sp>
    </p:spTree>
    <p:extLst>
      <p:ext uri="{BB962C8B-B14F-4D97-AF65-F5344CB8AC3E}">
        <p14:creationId xmlns:p14="http://schemas.microsoft.com/office/powerpoint/2010/main" val="3411780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endParaRPr lang="sl-SI" dirty="0"/>
          </a:p>
          <a:p>
            <a:r>
              <a:rPr lang="sl-SI" sz="1200" kern="1200" dirty="0">
                <a:solidFill>
                  <a:schemeClr val="tx1"/>
                </a:solidFill>
                <a:effectLst/>
                <a:latin typeface="+mn-lt"/>
                <a:ea typeface="+mn-ea"/>
                <a:cs typeface="+mn-cs"/>
              </a:rPr>
              <a:t>Na spletu nas neprestano spremljajo različni oglasi, med njimi pa so tudi goljufivi oglasi za lažne spletne kredite ali kripto investicije. Zelo pogosta so tudi elektronska sporočila, v katerih sporočajo, da bomo prejeli ogromno premoženje.</a:t>
            </a:r>
          </a:p>
          <a:p>
            <a:r>
              <a:rPr lang="sl-SI" sz="1200" kern="1200" dirty="0">
                <a:solidFill>
                  <a:schemeClr val="tx1"/>
                </a:solidFill>
                <a:effectLst/>
                <a:latin typeface="+mn-lt"/>
                <a:ea typeface="+mn-ea"/>
                <a:cs typeface="+mn-cs"/>
              </a:rPr>
              <a:t>Sliši se mikavno, a gre za prevare, v katerih ljudje izgubijo vse, kar so dolga leta skrbno varčevali. Različne ponudbe, ki obljubljajo hiter zaslužek in kredite so le vaba za izpeljavo spletne goljufije, ki lahko povzročijo veliko finančno škodo. </a:t>
            </a:r>
          </a:p>
          <a:p>
            <a:endParaRPr lang="sl-SI" sz="1200" b="1" kern="1200" dirty="0">
              <a:solidFill>
                <a:schemeClr val="tx1"/>
              </a:solidFill>
              <a:effectLst/>
              <a:latin typeface="+mn-lt"/>
              <a:ea typeface="+mn-ea"/>
              <a:cs typeface="+mn-cs"/>
            </a:endParaRPr>
          </a:p>
          <a:p>
            <a:r>
              <a:rPr lang="sl-SI" sz="1200" b="1" kern="1200" dirty="0">
                <a:solidFill>
                  <a:schemeClr val="tx1"/>
                </a:solidFill>
                <a:effectLst/>
                <a:latin typeface="+mn-lt"/>
                <a:ea typeface="+mn-ea"/>
                <a:cs typeface="+mn-cs"/>
              </a:rPr>
              <a:t>Pogosto jih zasledimo na različnih spletnih portalih in družbenih omrežjih</a:t>
            </a:r>
            <a:r>
              <a:rPr lang="sl-SI" sz="1200" kern="1200" dirty="0">
                <a:solidFill>
                  <a:schemeClr val="tx1"/>
                </a:solidFill>
                <a:effectLst/>
                <a:latin typeface="+mn-lt"/>
                <a:ea typeface="+mn-ea"/>
                <a:cs typeface="+mn-cs"/>
              </a:rPr>
              <a:t>.</a:t>
            </a:r>
          </a:p>
          <a:p>
            <a:endParaRPr lang="sl-SI" sz="1200" kern="1200" dirty="0">
              <a:solidFill>
                <a:schemeClr val="tx1"/>
              </a:solidFill>
              <a:effectLst/>
              <a:latin typeface="+mn-lt"/>
              <a:ea typeface="+mn-ea"/>
              <a:cs typeface="+mn-cs"/>
            </a:endParaRPr>
          </a:p>
          <a:p>
            <a:r>
              <a:rPr lang="sl-SI" sz="1200" b="1" kern="1200" dirty="0">
                <a:solidFill>
                  <a:schemeClr val="tx1"/>
                </a:solidFill>
                <a:effectLst/>
                <a:latin typeface="+mn-lt"/>
                <a:ea typeface="+mn-ea"/>
                <a:cs typeface="+mn-cs"/>
              </a:rPr>
              <a:t>Skupne so jim obljube o ogromnih zaslužkih, v kratkem času, brez veliko truda in nič tveganja</a:t>
            </a:r>
            <a:r>
              <a:rPr lang="sl-SI" sz="1200" kern="1200" dirty="0">
                <a:solidFill>
                  <a:schemeClr val="tx1"/>
                </a:solidFill>
                <a:effectLst/>
                <a:latin typeface="+mn-lt"/>
                <a:ea typeface="+mn-ea"/>
                <a:cs typeface="+mn-cs"/>
              </a:rPr>
              <a:t>. Seveda pa gre za lažne obljube in vedno znova se izkaže, da če se nekaj sliši preveč lepo, da bi bilo res, je navadna prevara. Poglejmo, kako jim uspe izvabiti denar. </a:t>
            </a:r>
          </a:p>
          <a:p>
            <a:endParaRPr lang="sl-SI" dirty="0"/>
          </a:p>
          <a:p>
            <a:endParaRPr lang="en-SI" dirty="0"/>
          </a:p>
        </p:txBody>
      </p:sp>
      <p:sp>
        <p:nvSpPr>
          <p:cNvPr id="4" name="Slide Number Placeholder 3"/>
          <p:cNvSpPr>
            <a:spLocks noGrp="1"/>
          </p:cNvSpPr>
          <p:nvPr>
            <p:ph type="sldNum" sz="quarter" idx="5"/>
          </p:nvPr>
        </p:nvSpPr>
        <p:spPr/>
        <p:txBody>
          <a:bodyPr/>
          <a:lstStyle/>
          <a:p>
            <a:fld id="{33F62848-C21F-4445-A51A-104F46DB1070}" type="slidenum">
              <a:rPr lang="en-SI" smtClean="0"/>
              <a:t>4</a:t>
            </a:fld>
            <a:endParaRPr lang="en-SI"/>
          </a:p>
        </p:txBody>
      </p:sp>
    </p:spTree>
    <p:extLst>
      <p:ext uri="{BB962C8B-B14F-4D97-AF65-F5344CB8AC3E}">
        <p14:creationId xmlns:p14="http://schemas.microsoft.com/office/powerpoint/2010/main" val="1685382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b="0" kern="1200" dirty="0">
                <a:solidFill>
                  <a:schemeClr val="tx1"/>
                </a:solidFill>
                <a:effectLst/>
                <a:latin typeface="+mn-lt"/>
                <a:ea typeface="+mn-ea"/>
                <a:cs typeface="+mn-cs"/>
              </a:rPr>
              <a:t>Ponudbo za ugoden kredit lahko prejmete na vaš elektronski naslov ali pa jo zasledite na družbenih omrežjih ali spletnih oglasnikih.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b="1" kern="1200" dirty="0">
                <a:solidFill>
                  <a:schemeClr val="tx1"/>
                </a:solidFill>
                <a:effectLst/>
                <a:latin typeface="+mn-lt"/>
                <a:ea typeface="+mn-ea"/>
                <a:cs typeface="+mn-cs"/>
              </a:rPr>
              <a:t>Če se odzovete, vas goljufi pozovejo, da posredujete svoje osebne podatke in znesek kredita. Pogosto zahtevajo tudi kopijo osebnega dokumenta</a:t>
            </a:r>
            <a:r>
              <a:rPr lang="sl-SI" sz="1200" kern="1200" dirty="0">
                <a:solidFill>
                  <a:schemeClr val="tx1"/>
                </a:solidFill>
                <a:effectLst/>
                <a:latin typeface="+mn-lt"/>
                <a:ea typeface="+mn-ea"/>
                <a:cs typeface="+mn-cs"/>
              </a:rPr>
              <a:t>, ki pa ga lahko uporabijo pri drugih goljufijah!</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V nadaljevanju se</a:t>
            </a:r>
            <a:r>
              <a:rPr lang="sl-SI" sz="1200" b="1" kern="1200" dirty="0">
                <a:solidFill>
                  <a:schemeClr val="tx1"/>
                </a:solidFill>
                <a:effectLst/>
                <a:latin typeface="+mn-lt"/>
                <a:ea typeface="+mn-ea"/>
                <a:cs typeface="+mn-cs"/>
              </a:rPr>
              <a:t> pojavijo razni izmišljeni stroški, ki naj bi jih nakazali na transakcijski račun. </a:t>
            </a:r>
            <a:r>
              <a:rPr lang="sl-SI" sz="1200" kern="1200" dirty="0">
                <a:solidFill>
                  <a:schemeClr val="tx1"/>
                </a:solidFill>
                <a:effectLst/>
                <a:latin typeface="+mn-lt"/>
                <a:ea typeface="+mn-ea"/>
                <a:cs typeface="+mn-cs"/>
              </a:rPr>
              <a:t>Sledenje denarju, ki ga nakažete na goljufov račun, je praktično nemogoče, saj ga denarne mule takoj po prejemu nakažejo na druge bančne račune. </a:t>
            </a:r>
          </a:p>
          <a:p>
            <a:endParaRPr lang="sl-SI" sz="1200" kern="1200" dirty="0">
              <a:solidFill>
                <a:schemeClr val="tx1"/>
              </a:solidFill>
              <a:effectLst/>
              <a:latin typeface="+mn-lt"/>
              <a:ea typeface="+mn-ea"/>
              <a:cs typeface="+mn-cs"/>
            </a:endParaRPr>
          </a:p>
          <a:p>
            <a:r>
              <a:rPr lang="sl-SI" sz="1200" b="1" kern="1200" dirty="0">
                <a:solidFill>
                  <a:schemeClr val="tx1"/>
                </a:solidFill>
                <a:effectLst/>
                <a:latin typeface="+mn-lt"/>
                <a:ea typeface="+mn-ea"/>
                <a:cs typeface="+mn-cs"/>
              </a:rPr>
              <a:t>Če naletite na sumljivo ponudbo za kredit, ne posredujte svojih podatkov, na sporočila ne odgovarjajte in ne odpirajte povezav v sporočilih. Predvsem pa nikoli ne nakazujte denarja za razne stroške (poplačilo odvetnika, davka, stroški novega računa, stroški odobritve ipd.) </a:t>
            </a:r>
          </a:p>
          <a:p>
            <a:endParaRPr lang="sl-SI" sz="1200" b="0" kern="1200" dirty="0">
              <a:solidFill>
                <a:schemeClr val="tx1"/>
              </a:solidFill>
              <a:effectLst/>
              <a:latin typeface="+mn-lt"/>
              <a:ea typeface="+mn-ea"/>
              <a:cs typeface="+mn-cs"/>
            </a:endParaRPr>
          </a:p>
          <a:p>
            <a:r>
              <a:rPr lang="sl-SI" sz="1200" b="0" kern="1200" dirty="0">
                <a:solidFill>
                  <a:schemeClr val="tx1"/>
                </a:solidFill>
                <a:effectLst/>
                <a:latin typeface="+mn-lt"/>
                <a:ea typeface="+mn-ea"/>
                <a:cs typeface="+mn-cs"/>
              </a:rPr>
              <a:t>Na sliki je primer spletne strani, ki se predstavlja kot banka in obljublja kredite.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5</a:t>
            </a:fld>
            <a:endParaRPr lang="en-SI"/>
          </a:p>
        </p:txBody>
      </p:sp>
    </p:spTree>
    <p:extLst>
      <p:ext uri="{BB962C8B-B14F-4D97-AF65-F5344CB8AC3E}">
        <p14:creationId xmlns:p14="http://schemas.microsoft.com/office/powerpoint/2010/main" val="1148014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Še vedno zelo pogoste so tudi t. i. nigerijske prevare, pri kateri vas spletni goljufi obveščajo o tem, da boste prejeli večjo vsoto denarja. Bodisi, ker ste </a:t>
            </a:r>
            <a:r>
              <a:rPr lang="sl-SI" sz="1200" b="1" kern="1200" dirty="0">
                <a:solidFill>
                  <a:schemeClr val="tx1"/>
                </a:solidFill>
                <a:effectLst/>
                <a:latin typeface="+mn-lt"/>
                <a:ea typeface="+mn-ea"/>
                <a:cs typeface="+mn-cs"/>
              </a:rPr>
              <a:t>zadeli na loteriji, ker so odkrili skrite bančne račune ali pa, ker ste dedič ogromnega premoženja</a:t>
            </a:r>
            <a:r>
              <a:rPr lang="sl-SI" sz="1200" kern="1200" dirty="0">
                <a:solidFill>
                  <a:schemeClr val="tx1"/>
                </a:solidFill>
                <a:effectLst/>
                <a:latin typeface="+mn-lt"/>
                <a:ea typeface="+mn-ea"/>
                <a:cs typeface="+mn-cs"/>
              </a:rPr>
              <a:t>. </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Pogost primer nigerijske prevare je tudi sporočilo, da smo zadeli veliko denarno nagrado v nagradni igri, v kateri pa nismo sodelovali. Žal vse te obljube ne pomenijo bogastva, ampak le opozarjajo na klasično spletno goljufijo.</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Na sliki je primer takšne zavajajoče elektronske pošte, kjer nas obveščajo, da smo edini dedič premoženja naftnega mogotca - ampak moramo najprej poravnati določene stroške, če želimo prejeti denar. </a:t>
            </a:r>
          </a:p>
          <a:p>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6</a:t>
            </a:fld>
            <a:endParaRPr lang="en-SI"/>
          </a:p>
        </p:txBody>
      </p:sp>
    </p:spTree>
    <p:extLst>
      <p:ext uri="{BB962C8B-B14F-4D97-AF65-F5344CB8AC3E}">
        <p14:creationId xmlns:p14="http://schemas.microsoft.com/office/powerpoint/2010/main" val="3693105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Drug pogost pristop, ki ga uberejo goljufi, so grožnje, saj dobro vedo, da kadar smo prestrašeni in v paniki, delamo nespametna in prenagljena dejanja. </a:t>
            </a:r>
            <a:r>
              <a:rPr lang="sl-SI" sz="1200" b="0" i="0" kern="1200" dirty="0">
                <a:solidFill>
                  <a:schemeClr val="tx1"/>
                </a:solidFill>
                <a:effectLst/>
                <a:latin typeface="+mn-lt"/>
                <a:ea typeface="+mn-ea"/>
                <a:cs typeface="+mn-cs"/>
              </a:rPr>
              <a:t>Najpogosteje grožnje, kot so “Ukrepajte takoj, sicer bomo sprožili sodni pregon.” ali “Vaš bančni račun bo ukinjen, vpišite geslo takoj!”, silijo posameznike v hipna in nepremišljena dejanja.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b="0" i="0" kern="1200" dirty="0">
                <a:solidFill>
                  <a:schemeClr val="tx1"/>
                </a:solidFill>
                <a:effectLst/>
                <a:latin typeface="+mn-lt"/>
                <a:ea typeface="+mn-ea"/>
                <a:cs typeface="+mn-cs"/>
              </a:rPr>
              <a:t>Zelo enostavno ponaredijo elektronska sporočila, da se predstavijo kot banke, pošta, FURS, policija in tako ustvarjajo še dodaten pritisk na posameznika. Njihov glavni cilj je, da nas tako prestrašijo, da sami posredujemo naša gesla, številko kreditne kartice ali celo nakažemo denar.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b="0" i="0" kern="1200" dirty="0">
                <a:solidFill>
                  <a:schemeClr val="tx1"/>
                </a:solidFill>
                <a:effectLst/>
                <a:latin typeface="+mn-lt"/>
                <a:ea typeface="+mn-ea"/>
                <a:cs typeface="+mn-cs"/>
              </a:rPr>
              <a:t>Poglejmo nekaj konkretnih primerov, kako jim to uspe.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a:p>
            <a:endParaRPr lang="en-SI" dirty="0"/>
          </a:p>
        </p:txBody>
      </p:sp>
      <p:sp>
        <p:nvSpPr>
          <p:cNvPr id="4" name="Slide Number Placeholder 3"/>
          <p:cNvSpPr>
            <a:spLocks noGrp="1"/>
          </p:cNvSpPr>
          <p:nvPr>
            <p:ph type="sldNum" sz="quarter" idx="5"/>
          </p:nvPr>
        </p:nvSpPr>
        <p:spPr/>
        <p:txBody>
          <a:bodyPr/>
          <a:lstStyle/>
          <a:p>
            <a:fld id="{33F62848-C21F-4445-A51A-104F46DB1070}" type="slidenum">
              <a:rPr lang="en-SI" smtClean="0"/>
              <a:t>7</a:t>
            </a:fld>
            <a:endParaRPr lang="en-SI"/>
          </a:p>
        </p:txBody>
      </p:sp>
    </p:spTree>
    <p:extLst>
      <p:ext uri="{BB962C8B-B14F-4D97-AF65-F5344CB8AC3E}">
        <p14:creationId xmlns:p14="http://schemas.microsoft.com/office/powerpoint/2010/main" val="1953415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endParaRPr lang="sl-SI" dirty="0"/>
          </a:p>
          <a:p>
            <a:r>
              <a:rPr lang="sl-SI" dirty="0"/>
              <a:t>Tu vidimo konkreten primer ribarjenja za podatki oz. </a:t>
            </a:r>
            <a:r>
              <a:rPr lang="sl-SI" dirty="0" err="1"/>
              <a:t>phishing</a:t>
            </a:r>
            <a:r>
              <a:rPr lang="sl-SI" dirty="0"/>
              <a:t> kraje gesla. </a:t>
            </a:r>
          </a:p>
          <a:p>
            <a:r>
              <a:rPr lang="sl-SI" dirty="0"/>
              <a:t>Goljuf pošlje elektronsko sporočilo, kjer nas opozarja, da moramo takoj preveriti naš e-račun, drugače bo ukinjen </a:t>
            </a:r>
            <a:r>
              <a:rPr lang="sl-SI" i="1" dirty="0"/>
              <a:t>(ponovno grožnje in pritisk, da moramo takoj nekaj storiti). </a:t>
            </a:r>
          </a:p>
          <a:p>
            <a:r>
              <a:rPr lang="sl-SI" dirty="0"/>
              <a:t>Če kliknete na gumb oz. povezavo, vas odpelje na ponarejeno spletno mesto, kjer vpišete uporabniško ime in geslo za elektronsko pošto. </a:t>
            </a:r>
            <a:r>
              <a:rPr lang="sl-SI" sz="1200" dirty="0">
                <a:latin typeface="Arial" panose="020B0604020202020204" pitchFamily="34" charset="0"/>
                <a:cs typeface="Arial" panose="020B0604020202020204" pitchFamily="34" charset="0"/>
              </a:rPr>
              <a:t>Če to storite, se vaše geslo posreduje goljufu! Tako lahko dostopa do vašega elektronskega predala in ga izkorišča za nadaljnje prevare.</a:t>
            </a:r>
          </a:p>
          <a:p>
            <a:endParaRPr lang="sl-SI" sz="1200" dirty="0">
              <a:latin typeface="Arial" panose="020B0604020202020204" pitchFamily="34" charset="0"/>
              <a:cs typeface="Arial" panose="020B0604020202020204" pitchFamily="34" charset="0"/>
            </a:endParaRPr>
          </a:p>
          <a:p>
            <a:endParaRPr lang="sl-SI" sz="1200" dirty="0">
              <a:latin typeface="Arial" panose="020B0604020202020204" pitchFamily="34" charset="0"/>
              <a:cs typeface="Arial" panose="020B0604020202020204" pitchFamily="34" charset="0"/>
            </a:endParaRPr>
          </a:p>
          <a:p>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8</a:t>
            </a:fld>
            <a:endParaRPr lang="en-SI"/>
          </a:p>
        </p:txBody>
      </p:sp>
    </p:spTree>
    <p:extLst>
      <p:ext uri="{BB962C8B-B14F-4D97-AF65-F5344CB8AC3E}">
        <p14:creationId xmlns:p14="http://schemas.microsoft.com/office/powerpoint/2010/main" val="198275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Tukaj vidimo primer, ko se goljuf izdaja za banko in ponovno grozi, da ne bomo mogli dostopati do našega denarja na računu, če ne posodobimo podatkov.  To je le izgovor, da nas prepričajo, da kliknemo na povezavo in vnesemo geslo za spletno banko.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Takšen primer vidimo tudi na levi grafiki, le da je ta grožnja prišla v obliki SMS sporočila.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a:p>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9</a:t>
            </a:fld>
            <a:endParaRPr lang="en-SI"/>
          </a:p>
        </p:txBody>
      </p:sp>
    </p:spTree>
    <p:extLst>
      <p:ext uri="{BB962C8B-B14F-4D97-AF65-F5344CB8AC3E}">
        <p14:creationId xmlns:p14="http://schemas.microsoft.com/office/powerpoint/2010/main" val="4143558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979C9-664D-03D7-D0E7-DD2029FAC9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I"/>
          </a:p>
        </p:txBody>
      </p:sp>
      <p:sp>
        <p:nvSpPr>
          <p:cNvPr id="3" name="Subtitle 2">
            <a:extLst>
              <a:ext uri="{FF2B5EF4-FFF2-40B4-BE49-F238E27FC236}">
                <a16:creationId xmlns:a16="http://schemas.microsoft.com/office/drawing/2014/main" id="{FCAA302F-270E-5A95-A256-42FF95EF5F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I"/>
          </a:p>
        </p:txBody>
      </p:sp>
      <p:sp>
        <p:nvSpPr>
          <p:cNvPr id="4" name="Date Placeholder 3">
            <a:extLst>
              <a:ext uri="{FF2B5EF4-FFF2-40B4-BE49-F238E27FC236}">
                <a16:creationId xmlns:a16="http://schemas.microsoft.com/office/drawing/2014/main" id="{62C9AEAC-167C-DDCD-4992-8F883632D7B6}"/>
              </a:ext>
            </a:extLst>
          </p:cNvPr>
          <p:cNvSpPr>
            <a:spLocks noGrp="1"/>
          </p:cNvSpPr>
          <p:nvPr>
            <p:ph type="dt" sz="half" idx="10"/>
          </p:nvPr>
        </p:nvSpPr>
        <p:spPr/>
        <p:txBody>
          <a:bodyPr/>
          <a:lstStyle/>
          <a:p>
            <a:fld id="{52FF9F92-5676-4B45-B9D1-2F28192CB986}" type="datetimeFigureOut">
              <a:rPr lang="en-SI" smtClean="0"/>
              <a:t>21/09/2023</a:t>
            </a:fld>
            <a:endParaRPr lang="en-SI"/>
          </a:p>
        </p:txBody>
      </p:sp>
      <p:sp>
        <p:nvSpPr>
          <p:cNvPr id="5" name="Footer Placeholder 4">
            <a:extLst>
              <a:ext uri="{FF2B5EF4-FFF2-40B4-BE49-F238E27FC236}">
                <a16:creationId xmlns:a16="http://schemas.microsoft.com/office/drawing/2014/main" id="{668FB05E-A870-E47C-D0F1-31E824EC7BD9}"/>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00CEF78C-F561-4BEF-3BD3-092A10CA85D8}"/>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3591156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6B4D-EA24-FE89-D8AD-B5FF121CADDB}"/>
              </a:ext>
            </a:extLst>
          </p:cNvPr>
          <p:cNvSpPr>
            <a:spLocks noGrp="1"/>
          </p:cNvSpPr>
          <p:nvPr>
            <p:ph type="title"/>
          </p:nvPr>
        </p:nvSpPr>
        <p:spPr/>
        <p:txBody>
          <a:bodyPr/>
          <a:lstStyle/>
          <a:p>
            <a:r>
              <a:rPr lang="en-US"/>
              <a:t>Click to edit Master title style</a:t>
            </a:r>
            <a:endParaRPr lang="en-SI"/>
          </a:p>
        </p:txBody>
      </p:sp>
      <p:sp>
        <p:nvSpPr>
          <p:cNvPr id="3" name="Vertical Text Placeholder 2">
            <a:extLst>
              <a:ext uri="{FF2B5EF4-FFF2-40B4-BE49-F238E27FC236}">
                <a16:creationId xmlns:a16="http://schemas.microsoft.com/office/drawing/2014/main" id="{B71C82C5-5D17-4DE8-FBBD-8562BCE02C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Date Placeholder 3">
            <a:extLst>
              <a:ext uri="{FF2B5EF4-FFF2-40B4-BE49-F238E27FC236}">
                <a16:creationId xmlns:a16="http://schemas.microsoft.com/office/drawing/2014/main" id="{C104C9BB-57CF-17FF-37F1-F669DE455821}"/>
              </a:ext>
            </a:extLst>
          </p:cNvPr>
          <p:cNvSpPr>
            <a:spLocks noGrp="1"/>
          </p:cNvSpPr>
          <p:nvPr>
            <p:ph type="dt" sz="half" idx="10"/>
          </p:nvPr>
        </p:nvSpPr>
        <p:spPr/>
        <p:txBody>
          <a:bodyPr/>
          <a:lstStyle/>
          <a:p>
            <a:fld id="{52FF9F92-5676-4B45-B9D1-2F28192CB986}" type="datetimeFigureOut">
              <a:rPr lang="en-SI" smtClean="0"/>
              <a:t>21/09/2023</a:t>
            </a:fld>
            <a:endParaRPr lang="en-SI"/>
          </a:p>
        </p:txBody>
      </p:sp>
      <p:sp>
        <p:nvSpPr>
          <p:cNvPr id="5" name="Footer Placeholder 4">
            <a:extLst>
              <a:ext uri="{FF2B5EF4-FFF2-40B4-BE49-F238E27FC236}">
                <a16:creationId xmlns:a16="http://schemas.microsoft.com/office/drawing/2014/main" id="{AE62381A-133E-E219-7806-6A5BE9F0E814}"/>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C095B976-FE47-5F41-323F-0A4A618FF893}"/>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3717558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E87F63-0B53-ED7E-5B95-B50C336C8AA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I"/>
          </a:p>
        </p:txBody>
      </p:sp>
      <p:sp>
        <p:nvSpPr>
          <p:cNvPr id="3" name="Vertical Text Placeholder 2">
            <a:extLst>
              <a:ext uri="{FF2B5EF4-FFF2-40B4-BE49-F238E27FC236}">
                <a16:creationId xmlns:a16="http://schemas.microsoft.com/office/drawing/2014/main" id="{5B6A1988-0F54-0FB2-9EE6-4E46AB72D7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Date Placeholder 3">
            <a:extLst>
              <a:ext uri="{FF2B5EF4-FFF2-40B4-BE49-F238E27FC236}">
                <a16:creationId xmlns:a16="http://schemas.microsoft.com/office/drawing/2014/main" id="{A126FD1E-3D28-EE9C-6854-DC714401D48F}"/>
              </a:ext>
            </a:extLst>
          </p:cNvPr>
          <p:cNvSpPr>
            <a:spLocks noGrp="1"/>
          </p:cNvSpPr>
          <p:nvPr>
            <p:ph type="dt" sz="half" idx="10"/>
          </p:nvPr>
        </p:nvSpPr>
        <p:spPr/>
        <p:txBody>
          <a:bodyPr/>
          <a:lstStyle/>
          <a:p>
            <a:fld id="{52FF9F92-5676-4B45-B9D1-2F28192CB986}" type="datetimeFigureOut">
              <a:rPr lang="en-SI" smtClean="0"/>
              <a:t>21/09/2023</a:t>
            </a:fld>
            <a:endParaRPr lang="en-SI"/>
          </a:p>
        </p:txBody>
      </p:sp>
      <p:sp>
        <p:nvSpPr>
          <p:cNvPr id="5" name="Footer Placeholder 4">
            <a:extLst>
              <a:ext uri="{FF2B5EF4-FFF2-40B4-BE49-F238E27FC236}">
                <a16:creationId xmlns:a16="http://schemas.microsoft.com/office/drawing/2014/main" id="{A545E308-C9F4-E2A6-7A68-6DB9A9DB775F}"/>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9E9EFC24-BB8A-651F-2AA7-51B3DD7F77ED}"/>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2523180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BAD60-E0D7-0410-A687-8D7BC6F93181}"/>
              </a:ext>
            </a:extLst>
          </p:cNvPr>
          <p:cNvSpPr>
            <a:spLocks noGrp="1"/>
          </p:cNvSpPr>
          <p:nvPr>
            <p:ph type="title"/>
          </p:nvPr>
        </p:nvSpPr>
        <p:spPr/>
        <p:txBody>
          <a:bodyPr/>
          <a:lstStyle/>
          <a:p>
            <a:r>
              <a:rPr lang="en-US"/>
              <a:t>Click to edit Master title style</a:t>
            </a:r>
            <a:endParaRPr lang="en-SI"/>
          </a:p>
        </p:txBody>
      </p:sp>
      <p:sp>
        <p:nvSpPr>
          <p:cNvPr id="3" name="Content Placeholder 2">
            <a:extLst>
              <a:ext uri="{FF2B5EF4-FFF2-40B4-BE49-F238E27FC236}">
                <a16:creationId xmlns:a16="http://schemas.microsoft.com/office/drawing/2014/main" id="{81B75B07-C155-39F7-BDC6-E6075F27FE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Date Placeholder 3">
            <a:extLst>
              <a:ext uri="{FF2B5EF4-FFF2-40B4-BE49-F238E27FC236}">
                <a16:creationId xmlns:a16="http://schemas.microsoft.com/office/drawing/2014/main" id="{4289C586-7ECC-4E21-0CB6-47C321BB6659}"/>
              </a:ext>
            </a:extLst>
          </p:cNvPr>
          <p:cNvSpPr>
            <a:spLocks noGrp="1"/>
          </p:cNvSpPr>
          <p:nvPr>
            <p:ph type="dt" sz="half" idx="10"/>
          </p:nvPr>
        </p:nvSpPr>
        <p:spPr/>
        <p:txBody>
          <a:bodyPr/>
          <a:lstStyle/>
          <a:p>
            <a:fld id="{52FF9F92-5676-4B45-B9D1-2F28192CB986}" type="datetimeFigureOut">
              <a:rPr lang="en-SI" smtClean="0"/>
              <a:t>21/09/2023</a:t>
            </a:fld>
            <a:endParaRPr lang="en-SI"/>
          </a:p>
        </p:txBody>
      </p:sp>
      <p:sp>
        <p:nvSpPr>
          <p:cNvPr id="5" name="Footer Placeholder 4">
            <a:extLst>
              <a:ext uri="{FF2B5EF4-FFF2-40B4-BE49-F238E27FC236}">
                <a16:creationId xmlns:a16="http://schemas.microsoft.com/office/drawing/2014/main" id="{B3C6E87C-7A8F-588F-0830-FFE25CABB652}"/>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D580540B-F0CB-6607-4D28-6D3E2FC0B5F9}"/>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2592685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3ED8A-CB3E-0F66-D819-0931F16FCD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I"/>
          </a:p>
        </p:txBody>
      </p:sp>
      <p:sp>
        <p:nvSpPr>
          <p:cNvPr id="3" name="Text Placeholder 2">
            <a:extLst>
              <a:ext uri="{FF2B5EF4-FFF2-40B4-BE49-F238E27FC236}">
                <a16:creationId xmlns:a16="http://schemas.microsoft.com/office/drawing/2014/main" id="{DD3F6C55-5620-DFB4-2F6C-EA108981B4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5546F1-D4E9-406A-31F8-814CE7DBDF53}"/>
              </a:ext>
            </a:extLst>
          </p:cNvPr>
          <p:cNvSpPr>
            <a:spLocks noGrp="1"/>
          </p:cNvSpPr>
          <p:nvPr>
            <p:ph type="dt" sz="half" idx="10"/>
          </p:nvPr>
        </p:nvSpPr>
        <p:spPr/>
        <p:txBody>
          <a:bodyPr/>
          <a:lstStyle/>
          <a:p>
            <a:fld id="{52FF9F92-5676-4B45-B9D1-2F28192CB986}" type="datetimeFigureOut">
              <a:rPr lang="en-SI" smtClean="0"/>
              <a:t>21/09/2023</a:t>
            </a:fld>
            <a:endParaRPr lang="en-SI"/>
          </a:p>
        </p:txBody>
      </p:sp>
      <p:sp>
        <p:nvSpPr>
          <p:cNvPr id="5" name="Footer Placeholder 4">
            <a:extLst>
              <a:ext uri="{FF2B5EF4-FFF2-40B4-BE49-F238E27FC236}">
                <a16:creationId xmlns:a16="http://schemas.microsoft.com/office/drawing/2014/main" id="{0A824562-BEE8-EF3D-6C33-9EFBC1303480}"/>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F8775A28-9945-321C-8D3E-830511CA99D9}"/>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1967169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11C2-7998-3391-D206-9ED36D913753}"/>
              </a:ext>
            </a:extLst>
          </p:cNvPr>
          <p:cNvSpPr>
            <a:spLocks noGrp="1"/>
          </p:cNvSpPr>
          <p:nvPr>
            <p:ph type="title"/>
          </p:nvPr>
        </p:nvSpPr>
        <p:spPr/>
        <p:txBody>
          <a:bodyPr/>
          <a:lstStyle/>
          <a:p>
            <a:r>
              <a:rPr lang="en-US"/>
              <a:t>Click to edit Master title style</a:t>
            </a:r>
            <a:endParaRPr lang="en-SI"/>
          </a:p>
        </p:txBody>
      </p:sp>
      <p:sp>
        <p:nvSpPr>
          <p:cNvPr id="3" name="Content Placeholder 2">
            <a:extLst>
              <a:ext uri="{FF2B5EF4-FFF2-40B4-BE49-F238E27FC236}">
                <a16:creationId xmlns:a16="http://schemas.microsoft.com/office/drawing/2014/main" id="{08B041DE-49D3-051F-CD11-5EAADC3191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Content Placeholder 3">
            <a:extLst>
              <a:ext uri="{FF2B5EF4-FFF2-40B4-BE49-F238E27FC236}">
                <a16:creationId xmlns:a16="http://schemas.microsoft.com/office/drawing/2014/main" id="{0045FC7C-6D64-6806-24E3-80FFB89F87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5" name="Date Placeholder 4">
            <a:extLst>
              <a:ext uri="{FF2B5EF4-FFF2-40B4-BE49-F238E27FC236}">
                <a16:creationId xmlns:a16="http://schemas.microsoft.com/office/drawing/2014/main" id="{5EEC0D66-DC1F-1ADA-2BD4-C04AF72272B7}"/>
              </a:ext>
            </a:extLst>
          </p:cNvPr>
          <p:cNvSpPr>
            <a:spLocks noGrp="1"/>
          </p:cNvSpPr>
          <p:nvPr>
            <p:ph type="dt" sz="half" idx="10"/>
          </p:nvPr>
        </p:nvSpPr>
        <p:spPr/>
        <p:txBody>
          <a:bodyPr/>
          <a:lstStyle/>
          <a:p>
            <a:fld id="{52FF9F92-5676-4B45-B9D1-2F28192CB986}" type="datetimeFigureOut">
              <a:rPr lang="en-SI" smtClean="0"/>
              <a:t>21/09/2023</a:t>
            </a:fld>
            <a:endParaRPr lang="en-SI"/>
          </a:p>
        </p:txBody>
      </p:sp>
      <p:sp>
        <p:nvSpPr>
          <p:cNvPr id="6" name="Footer Placeholder 5">
            <a:extLst>
              <a:ext uri="{FF2B5EF4-FFF2-40B4-BE49-F238E27FC236}">
                <a16:creationId xmlns:a16="http://schemas.microsoft.com/office/drawing/2014/main" id="{F3C8312B-2639-14EF-0481-915E4747440A}"/>
              </a:ext>
            </a:extLst>
          </p:cNvPr>
          <p:cNvSpPr>
            <a:spLocks noGrp="1"/>
          </p:cNvSpPr>
          <p:nvPr>
            <p:ph type="ftr" sz="quarter" idx="11"/>
          </p:nvPr>
        </p:nvSpPr>
        <p:spPr/>
        <p:txBody>
          <a:bodyPr/>
          <a:lstStyle/>
          <a:p>
            <a:endParaRPr lang="en-SI"/>
          </a:p>
        </p:txBody>
      </p:sp>
      <p:sp>
        <p:nvSpPr>
          <p:cNvPr id="7" name="Slide Number Placeholder 6">
            <a:extLst>
              <a:ext uri="{FF2B5EF4-FFF2-40B4-BE49-F238E27FC236}">
                <a16:creationId xmlns:a16="http://schemas.microsoft.com/office/drawing/2014/main" id="{AD3BB0CB-6650-C7AC-FE36-A30AC78F8326}"/>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672450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63980-5091-B922-A9EE-216808E1B277}"/>
              </a:ext>
            </a:extLst>
          </p:cNvPr>
          <p:cNvSpPr>
            <a:spLocks noGrp="1"/>
          </p:cNvSpPr>
          <p:nvPr>
            <p:ph type="title"/>
          </p:nvPr>
        </p:nvSpPr>
        <p:spPr>
          <a:xfrm>
            <a:off x="839788" y="365125"/>
            <a:ext cx="10515600" cy="1325563"/>
          </a:xfrm>
        </p:spPr>
        <p:txBody>
          <a:bodyPr/>
          <a:lstStyle/>
          <a:p>
            <a:r>
              <a:rPr lang="en-US"/>
              <a:t>Click to edit Master title style</a:t>
            </a:r>
            <a:endParaRPr lang="en-SI"/>
          </a:p>
        </p:txBody>
      </p:sp>
      <p:sp>
        <p:nvSpPr>
          <p:cNvPr id="3" name="Text Placeholder 2">
            <a:extLst>
              <a:ext uri="{FF2B5EF4-FFF2-40B4-BE49-F238E27FC236}">
                <a16:creationId xmlns:a16="http://schemas.microsoft.com/office/drawing/2014/main" id="{2B0DF4B5-7991-BC2A-8934-6076CF69E4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AD9212-1B25-5DE8-1724-A74C398F1B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5" name="Text Placeholder 4">
            <a:extLst>
              <a:ext uri="{FF2B5EF4-FFF2-40B4-BE49-F238E27FC236}">
                <a16:creationId xmlns:a16="http://schemas.microsoft.com/office/drawing/2014/main" id="{D1BA1AF7-932D-2384-0BE0-DE1AD008E4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C4863D-8157-10B0-1F33-CC5E51FDB6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7" name="Date Placeholder 6">
            <a:extLst>
              <a:ext uri="{FF2B5EF4-FFF2-40B4-BE49-F238E27FC236}">
                <a16:creationId xmlns:a16="http://schemas.microsoft.com/office/drawing/2014/main" id="{D389E026-5E19-38B0-0A2C-DD49BC4C660D}"/>
              </a:ext>
            </a:extLst>
          </p:cNvPr>
          <p:cNvSpPr>
            <a:spLocks noGrp="1"/>
          </p:cNvSpPr>
          <p:nvPr>
            <p:ph type="dt" sz="half" idx="10"/>
          </p:nvPr>
        </p:nvSpPr>
        <p:spPr/>
        <p:txBody>
          <a:bodyPr/>
          <a:lstStyle/>
          <a:p>
            <a:fld id="{52FF9F92-5676-4B45-B9D1-2F28192CB986}" type="datetimeFigureOut">
              <a:rPr lang="en-SI" smtClean="0"/>
              <a:t>21/09/2023</a:t>
            </a:fld>
            <a:endParaRPr lang="en-SI"/>
          </a:p>
        </p:txBody>
      </p:sp>
      <p:sp>
        <p:nvSpPr>
          <p:cNvPr id="8" name="Footer Placeholder 7">
            <a:extLst>
              <a:ext uri="{FF2B5EF4-FFF2-40B4-BE49-F238E27FC236}">
                <a16:creationId xmlns:a16="http://schemas.microsoft.com/office/drawing/2014/main" id="{9BDD5DFF-004B-0FEF-35BA-C7C35669C3E8}"/>
              </a:ext>
            </a:extLst>
          </p:cNvPr>
          <p:cNvSpPr>
            <a:spLocks noGrp="1"/>
          </p:cNvSpPr>
          <p:nvPr>
            <p:ph type="ftr" sz="quarter" idx="11"/>
          </p:nvPr>
        </p:nvSpPr>
        <p:spPr/>
        <p:txBody>
          <a:bodyPr/>
          <a:lstStyle/>
          <a:p>
            <a:endParaRPr lang="en-SI"/>
          </a:p>
        </p:txBody>
      </p:sp>
      <p:sp>
        <p:nvSpPr>
          <p:cNvPr id="9" name="Slide Number Placeholder 8">
            <a:extLst>
              <a:ext uri="{FF2B5EF4-FFF2-40B4-BE49-F238E27FC236}">
                <a16:creationId xmlns:a16="http://schemas.microsoft.com/office/drawing/2014/main" id="{872939CF-AC92-4916-1634-40F259B3CB78}"/>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3724028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2907A-C7B2-9E8C-AA13-8A1B78624365}"/>
              </a:ext>
            </a:extLst>
          </p:cNvPr>
          <p:cNvSpPr>
            <a:spLocks noGrp="1"/>
          </p:cNvSpPr>
          <p:nvPr>
            <p:ph type="title"/>
          </p:nvPr>
        </p:nvSpPr>
        <p:spPr/>
        <p:txBody>
          <a:bodyPr/>
          <a:lstStyle/>
          <a:p>
            <a:r>
              <a:rPr lang="en-US"/>
              <a:t>Click to edit Master title style</a:t>
            </a:r>
            <a:endParaRPr lang="en-SI"/>
          </a:p>
        </p:txBody>
      </p:sp>
      <p:sp>
        <p:nvSpPr>
          <p:cNvPr id="3" name="Date Placeholder 2">
            <a:extLst>
              <a:ext uri="{FF2B5EF4-FFF2-40B4-BE49-F238E27FC236}">
                <a16:creationId xmlns:a16="http://schemas.microsoft.com/office/drawing/2014/main" id="{35EBDA64-7DF2-AC34-813E-9D8A0FBE7B40}"/>
              </a:ext>
            </a:extLst>
          </p:cNvPr>
          <p:cNvSpPr>
            <a:spLocks noGrp="1"/>
          </p:cNvSpPr>
          <p:nvPr>
            <p:ph type="dt" sz="half" idx="10"/>
          </p:nvPr>
        </p:nvSpPr>
        <p:spPr/>
        <p:txBody>
          <a:bodyPr/>
          <a:lstStyle/>
          <a:p>
            <a:fld id="{52FF9F92-5676-4B45-B9D1-2F28192CB986}" type="datetimeFigureOut">
              <a:rPr lang="en-SI" smtClean="0"/>
              <a:t>21/09/2023</a:t>
            </a:fld>
            <a:endParaRPr lang="en-SI"/>
          </a:p>
        </p:txBody>
      </p:sp>
      <p:sp>
        <p:nvSpPr>
          <p:cNvPr id="4" name="Footer Placeholder 3">
            <a:extLst>
              <a:ext uri="{FF2B5EF4-FFF2-40B4-BE49-F238E27FC236}">
                <a16:creationId xmlns:a16="http://schemas.microsoft.com/office/drawing/2014/main" id="{7CD80215-8E3B-66E0-12B5-82B53C1ED35B}"/>
              </a:ext>
            </a:extLst>
          </p:cNvPr>
          <p:cNvSpPr>
            <a:spLocks noGrp="1"/>
          </p:cNvSpPr>
          <p:nvPr>
            <p:ph type="ftr" sz="quarter" idx="11"/>
          </p:nvPr>
        </p:nvSpPr>
        <p:spPr/>
        <p:txBody>
          <a:bodyPr/>
          <a:lstStyle/>
          <a:p>
            <a:endParaRPr lang="en-SI"/>
          </a:p>
        </p:txBody>
      </p:sp>
      <p:sp>
        <p:nvSpPr>
          <p:cNvPr id="5" name="Slide Number Placeholder 4">
            <a:extLst>
              <a:ext uri="{FF2B5EF4-FFF2-40B4-BE49-F238E27FC236}">
                <a16:creationId xmlns:a16="http://schemas.microsoft.com/office/drawing/2014/main" id="{BB99899B-DE55-2FEC-B667-D98BE9F639BD}"/>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3407399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728400-072B-F2D2-A3CD-8C1D919233F2}"/>
              </a:ext>
            </a:extLst>
          </p:cNvPr>
          <p:cNvSpPr>
            <a:spLocks noGrp="1"/>
          </p:cNvSpPr>
          <p:nvPr>
            <p:ph type="dt" sz="half" idx="10"/>
          </p:nvPr>
        </p:nvSpPr>
        <p:spPr/>
        <p:txBody>
          <a:bodyPr/>
          <a:lstStyle/>
          <a:p>
            <a:fld id="{52FF9F92-5676-4B45-B9D1-2F28192CB986}" type="datetimeFigureOut">
              <a:rPr lang="en-SI" smtClean="0"/>
              <a:t>21/09/2023</a:t>
            </a:fld>
            <a:endParaRPr lang="en-SI"/>
          </a:p>
        </p:txBody>
      </p:sp>
      <p:sp>
        <p:nvSpPr>
          <p:cNvPr id="3" name="Footer Placeholder 2">
            <a:extLst>
              <a:ext uri="{FF2B5EF4-FFF2-40B4-BE49-F238E27FC236}">
                <a16:creationId xmlns:a16="http://schemas.microsoft.com/office/drawing/2014/main" id="{CC84C30D-AB6E-C39B-D431-EAD2A9B34725}"/>
              </a:ext>
            </a:extLst>
          </p:cNvPr>
          <p:cNvSpPr>
            <a:spLocks noGrp="1"/>
          </p:cNvSpPr>
          <p:nvPr>
            <p:ph type="ftr" sz="quarter" idx="11"/>
          </p:nvPr>
        </p:nvSpPr>
        <p:spPr/>
        <p:txBody>
          <a:bodyPr/>
          <a:lstStyle/>
          <a:p>
            <a:endParaRPr lang="en-SI"/>
          </a:p>
        </p:txBody>
      </p:sp>
      <p:sp>
        <p:nvSpPr>
          <p:cNvPr id="4" name="Slide Number Placeholder 3">
            <a:extLst>
              <a:ext uri="{FF2B5EF4-FFF2-40B4-BE49-F238E27FC236}">
                <a16:creationId xmlns:a16="http://schemas.microsoft.com/office/drawing/2014/main" id="{10A6BC93-C24E-3963-0EFE-754EBB3B71EC}"/>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2450571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D2BB3-3066-6795-D2A8-1D4EE5347B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I"/>
          </a:p>
        </p:txBody>
      </p:sp>
      <p:sp>
        <p:nvSpPr>
          <p:cNvPr id="3" name="Content Placeholder 2">
            <a:extLst>
              <a:ext uri="{FF2B5EF4-FFF2-40B4-BE49-F238E27FC236}">
                <a16:creationId xmlns:a16="http://schemas.microsoft.com/office/drawing/2014/main" id="{7E0B4333-236C-1AB8-99D4-0881EFD9C7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Text Placeholder 3">
            <a:extLst>
              <a:ext uri="{FF2B5EF4-FFF2-40B4-BE49-F238E27FC236}">
                <a16:creationId xmlns:a16="http://schemas.microsoft.com/office/drawing/2014/main" id="{68BC00CB-A068-6D19-CEBD-4249137B7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FCAE9C-FC7B-85CF-577B-45FAE8A077B4}"/>
              </a:ext>
            </a:extLst>
          </p:cNvPr>
          <p:cNvSpPr>
            <a:spLocks noGrp="1"/>
          </p:cNvSpPr>
          <p:nvPr>
            <p:ph type="dt" sz="half" idx="10"/>
          </p:nvPr>
        </p:nvSpPr>
        <p:spPr/>
        <p:txBody>
          <a:bodyPr/>
          <a:lstStyle/>
          <a:p>
            <a:fld id="{52FF9F92-5676-4B45-B9D1-2F28192CB986}" type="datetimeFigureOut">
              <a:rPr lang="en-SI" smtClean="0"/>
              <a:t>21/09/2023</a:t>
            </a:fld>
            <a:endParaRPr lang="en-SI"/>
          </a:p>
        </p:txBody>
      </p:sp>
      <p:sp>
        <p:nvSpPr>
          <p:cNvPr id="6" name="Footer Placeholder 5">
            <a:extLst>
              <a:ext uri="{FF2B5EF4-FFF2-40B4-BE49-F238E27FC236}">
                <a16:creationId xmlns:a16="http://schemas.microsoft.com/office/drawing/2014/main" id="{0B7BEADF-A47B-F335-DA04-88624285B072}"/>
              </a:ext>
            </a:extLst>
          </p:cNvPr>
          <p:cNvSpPr>
            <a:spLocks noGrp="1"/>
          </p:cNvSpPr>
          <p:nvPr>
            <p:ph type="ftr" sz="quarter" idx="11"/>
          </p:nvPr>
        </p:nvSpPr>
        <p:spPr/>
        <p:txBody>
          <a:bodyPr/>
          <a:lstStyle/>
          <a:p>
            <a:endParaRPr lang="en-SI"/>
          </a:p>
        </p:txBody>
      </p:sp>
      <p:sp>
        <p:nvSpPr>
          <p:cNvPr id="7" name="Slide Number Placeholder 6">
            <a:extLst>
              <a:ext uri="{FF2B5EF4-FFF2-40B4-BE49-F238E27FC236}">
                <a16:creationId xmlns:a16="http://schemas.microsoft.com/office/drawing/2014/main" id="{51AE983C-5D7D-7386-8EAB-10ED2D91ED8A}"/>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1956933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A141B-EA9F-ADC2-37BD-A2CBE58324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I"/>
          </a:p>
        </p:txBody>
      </p:sp>
      <p:sp>
        <p:nvSpPr>
          <p:cNvPr id="3" name="Picture Placeholder 2">
            <a:extLst>
              <a:ext uri="{FF2B5EF4-FFF2-40B4-BE49-F238E27FC236}">
                <a16:creationId xmlns:a16="http://schemas.microsoft.com/office/drawing/2014/main" id="{D3B120BE-BC7A-2476-6F69-0F045833B9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I"/>
          </a:p>
        </p:txBody>
      </p:sp>
      <p:sp>
        <p:nvSpPr>
          <p:cNvPr id="4" name="Text Placeholder 3">
            <a:extLst>
              <a:ext uri="{FF2B5EF4-FFF2-40B4-BE49-F238E27FC236}">
                <a16:creationId xmlns:a16="http://schemas.microsoft.com/office/drawing/2014/main" id="{1128F5C4-0057-14B9-3CBC-A6D3D6A021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231365-AF84-3FE6-F583-574A3E85EC35}"/>
              </a:ext>
            </a:extLst>
          </p:cNvPr>
          <p:cNvSpPr>
            <a:spLocks noGrp="1"/>
          </p:cNvSpPr>
          <p:nvPr>
            <p:ph type="dt" sz="half" idx="10"/>
          </p:nvPr>
        </p:nvSpPr>
        <p:spPr/>
        <p:txBody>
          <a:bodyPr/>
          <a:lstStyle/>
          <a:p>
            <a:fld id="{52FF9F92-5676-4B45-B9D1-2F28192CB986}" type="datetimeFigureOut">
              <a:rPr lang="en-SI" smtClean="0"/>
              <a:t>21/09/2023</a:t>
            </a:fld>
            <a:endParaRPr lang="en-SI"/>
          </a:p>
        </p:txBody>
      </p:sp>
      <p:sp>
        <p:nvSpPr>
          <p:cNvPr id="6" name="Footer Placeholder 5">
            <a:extLst>
              <a:ext uri="{FF2B5EF4-FFF2-40B4-BE49-F238E27FC236}">
                <a16:creationId xmlns:a16="http://schemas.microsoft.com/office/drawing/2014/main" id="{54903135-3DDF-FFE4-2A35-F2B20543B87D}"/>
              </a:ext>
            </a:extLst>
          </p:cNvPr>
          <p:cNvSpPr>
            <a:spLocks noGrp="1"/>
          </p:cNvSpPr>
          <p:nvPr>
            <p:ph type="ftr" sz="quarter" idx="11"/>
          </p:nvPr>
        </p:nvSpPr>
        <p:spPr/>
        <p:txBody>
          <a:bodyPr/>
          <a:lstStyle/>
          <a:p>
            <a:endParaRPr lang="en-SI"/>
          </a:p>
        </p:txBody>
      </p:sp>
      <p:sp>
        <p:nvSpPr>
          <p:cNvPr id="7" name="Slide Number Placeholder 6">
            <a:extLst>
              <a:ext uri="{FF2B5EF4-FFF2-40B4-BE49-F238E27FC236}">
                <a16:creationId xmlns:a16="http://schemas.microsoft.com/office/drawing/2014/main" id="{F34A9C73-3128-D05A-BD8B-DAC9E2D0722A}"/>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4068262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EB9C54-F816-1B78-D6A3-18D262FC7C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I"/>
          </a:p>
        </p:txBody>
      </p:sp>
      <p:sp>
        <p:nvSpPr>
          <p:cNvPr id="3" name="Text Placeholder 2">
            <a:extLst>
              <a:ext uri="{FF2B5EF4-FFF2-40B4-BE49-F238E27FC236}">
                <a16:creationId xmlns:a16="http://schemas.microsoft.com/office/drawing/2014/main" id="{F140E94C-2F4E-8EEE-A5D6-627080507A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Date Placeholder 3">
            <a:extLst>
              <a:ext uri="{FF2B5EF4-FFF2-40B4-BE49-F238E27FC236}">
                <a16:creationId xmlns:a16="http://schemas.microsoft.com/office/drawing/2014/main" id="{76D08770-9153-7F0B-6A08-B2722DFE63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FF9F92-5676-4B45-B9D1-2F28192CB986}" type="datetimeFigureOut">
              <a:rPr lang="en-SI" smtClean="0"/>
              <a:t>21/09/2023</a:t>
            </a:fld>
            <a:endParaRPr lang="en-SI"/>
          </a:p>
        </p:txBody>
      </p:sp>
      <p:sp>
        <p:nvSpPr>
          <p:cNvPr id="5" name="Footer Placeholder 4">
            <a:extLst>
              <a:ext uri="{FF2B5EF4-FFF2-40B4-BE49-F238E27FC236}">
                <a16:creationId xmlns:a16="http://schemas.microsoft.com/office/drawing/2014/main" id="{7AF7F494-F8D4-46B7-9A4C-62613431FE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I"/>
          </a:p>
        </p:txBody>
      </p:sp>
      <p:sp>
        <p:nvSpPr>
          <p:cNvPr id="6" name="Slide Number Placeholder 5">
            <a:extLst>
              <a:ext uri="{FF2B5EF4-FFF2-40B4-BE49-F238E27FC236}">
                <a16:creationId xmlns:a16="http://schemas.microsoft.com/office/drawing/2014/main" id="{330A8450-0995-523A-7312-A83D5991AD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CC5D14-FD47-41EE-9E16-DDC49BD5C2F5}" type="slidenum">
              <a:rPr lang="en-SI" smtClean="0"/>
              <a:t>‹#›</a:t>
            </a:fld>
            <a:endParaRPr lang="en-SI"/>
          </a:p>
        </p:txBody>
      </p:sp>
    </p:spTree>
    <p:extLst>
      <p:ext uri="{BB962C8B-B14F-4D97-AF65-F5344CB8AC3E}">
        <p14:creationId xmlns:p14="http://schemas.microsoft.com/office/powerpoint/2010/main" val="247854377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470B9-073D-4AEE-BF51-CC0484EBD609}"/>
              </a:ext>
            </a:extLst>
          </p:cNvPr>
          <p:cNvSpPr>
            <a:spLocks noGrp="1"/>
          </p:cNvSpPr>
          <p:nvPr>
            <p:ph type="ctrTitle"/>
          </p:nvPr>
        </p:nvSpPr>
        <p:spPr>
          <a:xfrm>
            <a:off x="1524000" y="1231231"/>
            <a:ext cx="9144000" cy="2824164"/>
          </a:xfrm>
        </p:spPr>
        <p:txBody>
          <a:bodyPr>
            <a:noAutofit/>
          </a:bodyPr>
          <a:lstStyle/>
          <a:p>
            <a:r>
              <a:rPr lang="sl-SI" sz="7200" b="1" dirty="0">
                <a:solidFill>
                  <a:schemeClr val="tx1">
                    <a:lumMod val="65000"/>
                    <a:lumOff val="35000"/>
                  </a:schemeClr>
                </a:solidFill>
                <a:latin typeface="Arial" panose="020B0604020202020204" pitchFamily="34" charset="0"/>
                <a:cs typeface="Arial" panose="020B0604020202020204" pitchFamily="34" charset="0"/>
              </a:rPr>
              <a:t>PREPOZNAJTE TRIKE SPLETNIH GOLJUFOV</a:t>
            </a:r>
            <a:endParaRPr lang="sl-SI" sz="7200" dirty="0"/>
          </a:p>
        </p:txBody>
      </p:sp>
      <p:sp>
        <p:nvSpPr>
          <p:cNvPr id="3" name="Subtitle 2">
            <a:extLst>
              <a:ext uri="{FF2B5EF4-FFF2-40B4-BE49-F238E27FC236}">
                <a16:creationId xmlns:a16="http://schemas.microsoft.com/office/drawing/2014/main" id="{9803376E-7770-4088-9BB7-D83B2BD2AA31}"/>
              </a:ext>
            </a:extLst>
          </p:cNvPr>
          <p:cNvSpPr>
            <a:spLocks noGrp="1"/>
          </p:cNvSpPr>
          <p:nvPr>
            <p:ph type="subTitle" idx="1"/>
          </p:nvPr>
        </p:nvSpPr>
        <p:spPr>
          <a:xfrm>
            <a:off x="1524000" y="4516439"/>
            <a:ext cx="9144000" cy="1655762"/>
          </a:xfrm>
        </p:spPr>
        <p:txBody>
          <a:bodyPr>
            <a:noAutofit/>
          </a:bodyPr>
          <a:lstStyle/>
          <a:p>
            <a:r>
              <a:rPr lang="sl-SI" sz="4400" b="1" dirty="0">
                <a:solidFill>
                  <a:schemeClr val="tx1">
                    <a:lumMod val="65000"/>
                    <a:lumOff val="35000"/>
                  </a:schemeClr>
                </a:solidFill>
                <a:latin typeface="Arial" panose="020B0604020202020204" pitchFamily="34" charset="0"/>
                <a:cs typeface="Arial" panose="020B0604020202020204" pitchFamily="34" charset="0"/>
              </a:rPr>
              <a:t>NAJPOGOSTEJŠE SPLETNE PREVARE IN NASVETI, KAKO JIH </a:t>
            </a:r>
            <a:r>
              <a:rPr lang="sl-SI" sz="4000" b="1" dirty="0">
                <a:solidFill>
                  <a:schemeClr val="tx1">
                    <a:lumMod val="65000"/>
                    <a:lumOff val="35000"/>
                  </a:schemeClr>
                </a:solidFill>
                <a:latin typeface="Arial" panose="020B0604020202020204" pitchFamily="34" charset="0"/>
                <a:cs typeface="Arial" panose="020B0604020202020204" pitchFamily="34" charset="0"/>
              </a:rPr>
              <a:t>PRAVOČASNO</a:t>
            </a:r>
            <a:r>
              <a:rPr lang="sl-SI" sz="4400" b="1" dirty="0">
                <a:solidFill>
                  <a:schemeClr val="tx1">
                    <a:lumMod val="65000"/>
                    <a:lumOff val="35000"/>
                  </a:schemeClr>
                </a:solidFill>
                <a:latin typeface="Arial" panose="020B0604020202020204" pitchFamily="34" charset="0"/>
                <a:cs typeface="Arial" panose="020B0604020202020204" pitchFamily="34" charset="0"/>
              </a:rPr>
              <a:t> PREPOZNATI </a:t>
            </a:r>
          </a:p>
        </p:txBody>
      </p:sp>
    </p:spTree>
    <p:extLst>
      <p:ext uri="{BB962C8B-B14F-4D97-AF65-F5344CB8AC3E}">
        <p14:creationId xmlns:p14="http://schemas.microsoft.com/office/powerpoint/2010/main" val="4275650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88FCC7-B863-4690-8057-53D4152DBE6B}"/>
              </a:ext>
            </a:extLst>
          </p:cNvPr>
          <p:cNvSpPr txBox="1"/>
          <p:nvPr/>
        </p:nvSpPr>
        <p:spPr>
          <a:xfrm>
            <a:off x="1114926" y="1413063"/>
            <a:ext cx="9962147" cy="3046988"/>
          </a:xfrm>
          <a:prstGeom prst="rect">
            <a:avLst/>
          </a:prstGeom>
          <a:noFill/>
        </p:spPr>
        <p:txBody>
          <a:bodyPr wrap="square" rtlCol="0">
            <a:spAutoFit/>
          </a:bodyPr>
          <a:lstStyle/>
          <a:p>
            <a:endParaRPr lang="sl-SI" sz="3200" b="1" dirty="0">
              <a:solidFill>
                <a:schemeClr val="tx1">
                  <a:lumMod val="75000"/>
                  <a:lumOff val="25000"/>
                </a:schemeClr>
              </a:solidFill>
              <a:latin typeface="Arial" panose="020B0604020202020204" pitchFamily="34" charset="0"/>
              <a:cs typeface="Arial" panose="020B0604020202020204" pitchFamily="34" charset="0"/>
            </a:endParaRPr>
          </a:p>
          <a:p>
            <a:r>
              <a:rPr lang="sl-SI" sz="3200" b="1" dirty="0">
                <a:solidFill>
                  <a:schemeClr val="tx1">
                    <a:lumMod val="75000"/>
                    <a:lumOff val="25000"/>
                  </a:schemeClr>
                </a:solidFill>
                <a:latin typeface="Arial" panose="020B0604020202020204" pitchFamily="34" charset="0"/>
                <a:cs typeface="Arial" panose="020B0604020202020204" pitchFamily="34" charset="0"/>
              </a:rPr>
              <a:t>VEDNO JE SUMLJIVO, KADAR NEKDO ŽELI, DA VPIŠEMO SVOJE GESLO!</a:t>
            </a:r>
          </a:p>
          <a:p>
            <a:endParaRPr lang="sl-SI" sz="3200" b="1" dirty="0">
              <a:solidFill>
                <a:schemeClr val="tx1">
                  <a:lumMod val="75000"/>
                  <a:lumOff val="25000"/>
                </a:schemeClr>
              </a:solidFill>
              <a:latin typeface="Arial" panose="020B0604020202020204" pitchFamily="34" charset="0"/>
              <a:cs typeface="Arial" panose="020B0604020202020204" pitchFamily="34" charset="0"/>
            </a:endParaRPr>
          </a:p>
          <a:p>
            <a:r>
              <a:rPr lang="sl-SI" sz="3200" b="1" dirty="0">
                <a:solidFill>
                  <a:schemeClr val="tx1">
                    <a:lumMod val="75000"/>
                    <a:lumOff val="25000"/>
                  </a:schemeClr>
                </a:solidFill>
                <a:latin typeface="Arial" panose="020B0604020202020204" pitchFamily="34" charset="0"/>
                <a:cs typeface="Arial" panose="020B0604020202020204" pitchFamily="34" charset="0"/>
              </a:rPr>
              <a:t>PA NAJ ŠE TAKO GROZIJO, DA NE BOMO MOGLI DO NAŠE E-POŠTE ALI BANČNIH STORITEV.</a:t>
            </a:r>
          </a:p>
        </p:txBody>
      </p:sp>
    </p:spTree>
    <p:extLst>
      <p:ext uri="{BB962C8B-B14F-4D97-AF65-F5344CB8AC3E}">
        <p14:creationId xmlns:p14="http://schemas.microsoft.com/office/powerpoint/2010/main" val="2212058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143632-9324-4A8E-A8F3-9B9449487D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2744" y="187890"/>
            <a:ext cx="4582929" cy="6482219"/>
          </a:xfrm>
          <a:prstGeom prst="rect">
            <a:avLst/>
          </a:prstGeom>
          <a:effectLst>
            <a:outerShdw blurRad="50800" dist="38100" dir="2700000" algn="tl" rotWithShape="0">
              <a:prstClr val="black">
                <a:alpha val="40000"/>
              </a:prstClr>
            </a:outerShdw>
          </a:effectLst>
        </p:spPr>
      </p:pic>
      <p:sp>
        <p:nvSpPr>
          <p:cNvPr id="7" name="Title 1">
            <a:extLst>
              <a:ext uri="{FF2B5EF4-FFF2-40B4-BE49-F238E27FC236}">
                <a16:creationId xmlns:a16="http://schemas.microsoft.com/office/drawing/2014/main" id="{EAF3B566-25C4-4F54-BA27-775FEF779A9A}"/>
              </a:ext>
            </a:extLst>
          </p:cNvPr>
          <p:cNvSpPr txBox="1">
            <a:spLocks/>
          </p:cNvSpPr>
          <p:nvPr/>
        </p:nvSpPr>
        <p:spPr>
          <a:xfrm>
            <a:off x="421790" y="841720"/>
            <a:ext cx="6235488"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sl-SI" sz="3600" b="1" dirty="0">
                <a:solidFill>
                  <a:schemeClr val="tx1">
                    <a:lumMod val="75000"/>
                    <a:lumOff val="25000"/>
                  </a:schemeClr>
                </a:solidFill>
                <a:latin typeface="Arial" panose="020B0604020202020204" pitchFamily="34" charset="0"/>
                <a:cs typeface="Arial" panose="020B0604020202020204" pitchFamily="34" charset="0"/>
              </a:rPr>
              <a:t>LAŽNE GROŽNJE V IMENU POLICIJE </a:t>
            </a:r>
          </a:p>
        </p:txBody>
      </p:sp>
    </p:spTree>
    <p:extLst>
      <p:ext uri="{BB962C8B-B14F-4D97-AF65-F5344CB8AC3E}">
        <p14:creationId xmlns:p14="http://schemas.microsoft.com/office/powerpoint/2010/main" val="2475087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0B05180-E02B-4507-8C76-54BD2EC666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762233"/>
            <a:ext cx="5829300" cy="2038117"/>
          </a:xfrm>
          <a:prstGeom prst="rect">
            <a:avLst/>
          </a:prstGeom>
        </p:spPr>
      </p:pic>
      <p:sp>
        <p:nvSpPr>
          <p:cNvPr id="2" name="Rectangle 1">
            <a:extLst>
              <a:ext uri="{FF2B5EF4-FFF2-40B4-BE49-F238E27FC236}">
                <a16:creationId xmlns:a16="http://schemas.microsoft.com/office/drawing/2014/main" id="{22B098BB-6147-4BFC-B7FE-003BED109B59}"/>
              </a:ext>
            </a:extLst>
          </p:cNvPr>
          <p:cNvSpPr/>
          <p:nvPr/>
        </p:nvSpPr>
        <p:spPr>
          <a:xfrm>
            <a:off x="976312" y="2800350"/>
            <a:ext cx="9482138" cy="2311402"/>
          </a:xfrm>
          <a:prstGeom prst="rect">
            <a:avLst/>
          </a:prstGeom>
        </p:spPr>
        <p:txBody>
          <a:bodyPr wrap="square">
            <a:spAutoFit/>
          </a:bodyPr>
          <a:lstStyle/>
          <a:p>
            <a:pPr>
              <a:lnSpc>
                <a:spcPct val="115000"/>
              </a:lnSpc>
              <a:spcAft>
                <a:spcPts val="0"/>
              </a:spcAft>
            </a:pPr>
            <a:endParaRPr lang="sl-SI" sz="2800" b="1" dirty="0">
              <a:solidFill>
                <a:schemeClr val="tx1">
                  <a:lumMod val="75000"/>
                  <a:lumOff val="25000"/>
                </a:schemeClr>
              </a:solidFill>
              <a:latin typeface="Arial" panose="020B0604020202020204" pitchFamily="34" charset="0"/>
              <a:ea typeface="Arial" panose="020B0604020202020204" pitchFamily="34" charset="0"/>
            </a:endParaRPr>
          </a:p>
          <a:p>
            <a:endParaRPr lang="sl-SI" sz="2800" b="1" dirty="0">
              <a:solidFill>
                <a:schemeClr val="tx1">
                  <a:lumMod val="75000"/>
                  <a:lumOff val="25000"/>
                </a:schemeClr>
              </a:solidFill>
              <a:latin typeface="Arial" panose="020B0604020202020204" pitchFamily="34" charset="0"/>
              <a:ea typeface="Arial" panose="020B0604020202020204" pitchFamily="34" charset="0"/>
            </a:endParaRPr>
          </a:p>
          <a:p>
            <a:r>
              <a:rPr lang="sl-SI" sz="2800" b="1" dirty="0">
                <a:solidFill>
                  <a:schemeClr val="tx1">
                    <a:lumMod val="75000"/>
                    <a:lumOff val="25000"/>
                  </a:schemeClr>
                </a:solidFill>
                <a:latin typeface="Arial" panose="020B0604020202020204" pitchFamily="34" charset="0"/>
                <a:ea typeface="Arial" panose="020B0604020202020204" pitchFamily="34" charset="0"/>
              </a:rPr>
              <a:t>SPLETNI GOLJUFI S POVSEM IZMIŠLJENO IDENTITETO ZAVEDEJO ŽRTVE V LJUBEZENSKO PREVARO</a:t>
            </a:r>
            <a:endParaRPr lang="sl-SI" sz="2800" b="1" dirty="0">
              <a:solidFill>
                <a:schemeClr val="tx1">
                  <a:lumMod val="75000"/>
                  <a:lumOff val="25000"/>
                </a:schemeClr>
              </a:solidFill>
              <a:latin typeface="Arial" panose="020B0604020202020204" pitchFamily="34" charset="0"/>
            </a:endParaRPr>
          </a:p>
        </p:txBody>
      </p:sp>
    </p:spTree>
    <p:extLst>
      <p:ext uri="{BB962C8B-B14F-4D97-AF65-F5344CB8AC3E}">
        <p14:creationId xmlns:p14="http://schemas.microsoft.com/office/powerpoint/2010/main" val="3219408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70C14A-5CDB-46D3-AFD3-8A6AC7E12C2F}"/>
              </a:ext>
            </a:extLst>
          </p:cNvPr>
          <p:cNvSpPr/>
          <p:nvPr/>
        </p:nvSpPr>
        <p:spPr>
          <a:xfrm>
            <a:off x="500062" y="1728787"/>
            <a:ext cx="8247797" cy="4401205"/>
          </a:xfrm>
          <a:prstGeom prst="rect">
            <a:avLst/>
          </a:prstGeom>
        </p:spPr>
        <p:txBody>
          <a:bodyPr wrap="square">
            <a:spAutoFit/>
          </a:bodyPr>
          <a:lstStyle/>
          <a:p>
            <a:r>
              <a:rPr lang="sl-SI" sz="2800" dirty="0">
                <a:solidFill>
                  <a:schemeClr val="tx1">
                    <a:lumMod val="75000"/>
                    <a:lumOff val="25000"/>
                  </a:schemeClr>
                </a:solidFill>
                <a:latin typeface="Arial" panose="020B0604020202020204" pitchFamily="34" charset="0"/>
                <a:ea typeface="Calibri" panose="020F0502020204030204" pitchFamily="34" charset="0"/>
              </a:rPr>
              <a:t>Anica je prek Facebooka prejela prošnjo za prijateljstvo od postavnega generala. Po le nekaj dneh dopisovanja ji je začel izražati svojo naklonjenost in ljubezen. Veliko sta si dopisovala. </a:t>
            </a:r>
          </a:p>
          <a:p>
            <a:endParaRPr lang="sl-SI" sz="2800" dirty="0">
              <a:solidFill>
                <a:schemeClr val="tx1">
                  <a:lumMod val="75000"/>
                  <a:lumOff val="25000"/>
                </a:schemeClr>
              </a:solidFill>
              <a:latin typeface="Arial" panose="020B0604020202020204" pitchFamily="34" charset="0"/>
              <a:ea typeface="Calibri" panose="020F0502020204030204" pitchFamily="34" charset="0"/>
            </a:endParaRPr>
          </a:p>
          <a:p>
            <a:r>
              <a:rPr lang="sl-SI" sz="2800" dirty="0">
                <a:solidFill>
                  <a:schemeClr val="tx1">
                    <a:lumMod val="75000"/>
                    <a:lumOff val="25000"/>
                  </a:schemeClr>
                </a:solidFill>
                <a:latin typeface="Arial" panose="020B0604020202020204" pitchFamily="34" charset="0"/>
                <a:ea typeface="Calibri" panose="020F0502020204030204" pitchFamily="34" charset="0"/>
              </a:rPr>
              <a:t>Nekega dne je prejela sporočilo, da potrebuje denar za hčerkino operacijo. Seveda ni oklevala in je takoj nakazala denar na račun, ki ji ga je posredoval. Nato je vedno znova našel razloge, zakaj potrebuje denar.</a:t>
            </a:r>
          </a:p>
        </p:txBody>
      </p:sp>
      <p:sp>
        <p:nvSpPr>
          <p:cNvPr id="5" name="Title 1">
            <a:extLst>
              <a:ext uri="{FF2B5EF4-FFF2-40B4-BE49-F238E27FC236}">
                <a16:creationId xmlns:a16="http://schemas.microsoft.com/office/drawing/2014/main" id="{590248C4-C56D-4BE9-AE73-3E47291D8257}"/>
              </a:ext>
            </a:extLst>
          </p:cNvPr>
          <p:cNvSpPr txBox="1">
            <a:spLocks/>
          </p:cNvSpPr>
          <p:nvPr/>
        </p:nvSpPr>
        <p:spPr>
          <a:xfrm>
            <a:off x="500062" y="529016"/>
            <a:ext cx="10936773"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sl-SI" sz="3600" b="1" dirty="0">
                <a:solidFill>
                  <a:schemeClr val="tx1">
                    <a:lumMod val="75000"/>
                    <a:lumOff val="25000"/>
                  </a:schemeClr>
                </a:solidFill>
                <a:latin typeface="Arial" panose="020B0604020202020204" pitchFamily="34" charset="0"/>
                <a:cs typeface="Arial" panose="020B0604020202020204" pitchFamily="34" charset="0"/>
              </a:rPr>
              <a:t>LJUBEZENSKA PREVARA</a:t>
            </a:r>
          </a:p>
        </p:txBody>
      </p:sp>
      <p:pic>
        <p:nvPicPr>
          <p:cNvPr id="6" name="Picture 5" descr="A person in a military uniform&#10;&#10;Description automatically generated with medium confidence">
            <a:extLst>
              <a:ext uri="{FF2B5EF4-FFF2-40B4-BE49-F238E27FC236}">
                <a16:creationId xmlns:a16="http://schemas.microsoft.com/office/drawing/2014/main" id="{900C8285-A184-4D97-A483-4B8A9884CB3C}"/>
              </a:ext>
            </a:extLst>
          </p:cNvPr>
          <p:cNvPicPr>
            <a:picLocks noChangeAspect="1"/>
          </p:cNvPicPr>
          <p:nvPr/>
        </p:nvPicPr>
        <p:blipFill rotWithShape="1">
          <a:blip r:embed="rId3">
            <a:extLst>
              <a:ext uri="{28A0092B-C50C-407E-A947-70E740481C1C}">
                <a14:useLocalDpi xmlns:a14="http://schemas.microsoft.com/office/drawing/2010/main" val="0"/>
              </a:ext>
            </a:extLst>
          </a:blip>
          <a:srcRect t="24327"/>
          <a:stretch/>
        </p:blipFill>
        <p:spPr>
          <a:xfrm>
            <a:off x="8747859" y="1139363"/>
            <a:ext cx="3167180" cy="5189621"/>
          </a:xfrm>
          <a:prstGeom prst="rect">
            <a:avLst/>
          </a:prstGeom>
        </p:spPr>
      </p:pic>
    </p:spTree>
    <p:extLst>
      <p:ext uri="{BB962C8B-B14F-4D97-AF65-F5344CB8AC3E}">
        <p14:creationId xmlns:p14="http://schemas.microsoft.com/office/powerpoint/2010/main" val="379414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24CE2F-4CB9-4A26-9A0E-7F88AC2A3293}"/>
              </a:ext>
            </a:extLst>
          </p:cNvPr>
          <p:cNvPicPr>
            <a:picLocks noChangeAspect="1"/>
          </p:cNvPicPr>
          <p:nvPr/>
        </p:nvPicPr>
        <p:blipFill rotWithShape="1">
          <a:blip r:embed="rId3"/>
          <a:srcRect r="38008"/>
          <a:stretch/>
        </p:blipFill>
        <p:spPr>
          <a:xfrm>
            <a:off x="4864804" y="185737"/>
            <a:ext cx="7148692" cy="6486525"/>
          </a:xfrm>
          <a:prstGeom prst="rect">
            <a:avLst/>
          </a:prstGeom>
        </p:spPr>
      </p:pic>
      <p:sp>
        <p:nvSpPr>
          <p:cNvPr id="10" name="Title 1">
            <a:extLst>
              <a:ext uri="{FF2B5EF4-FFF2-40B4-BE49-F238E27FC236}">
                <a16:creationId xmlns:a16="http://schemas.microsoft.com/office/drawing/2014/main" id="{80B7AB95-2020-47D5-ADBA-A018C62246B8}"/>
              </a:ext>
            </a:extLst>
          </p:cNvPr>
          <p:cNvSpPr txBox="1">
            <a:spLocks/>
          </p:cNvSpPr>
          <p:nvPr/>
        </p:nvSpPr>
        <p:spPr>
          <a:xfrm>
            <a:off x="378927" y="788988"/>
            <a:ext cx="3621573" cy="115411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sl-SI" sz="3600" b="1" dirty="0">
                <a:solidFill>
                  <a:schemeClr val="tx1">
                    <a:lumMod val="75000"/>
                    <a:lumOff val="25000"/>
                  </a:schemeClr>
                </a:solidFill>
                <a:latin typeface="Arial" panose="020B0604020202020204" pitchFamily="34" charset="0"/>
                <a:cs typeface="Arial" panose="020B0604020202020204" pitchFamily="34" charset="0"/>
              </a:rPr>
              <a:t>IZSILJEVANJE </a:t>
            </a:r>
          </a:p>
        </p:txBody>
      </p:sp>
      <p:sp>
        <p:nvSpPr>
          <p:cNvPr id="11" name="TextBox 10">
            <a:extLst>
              <a:ext uri="{FF2B5EF4-FFF2-40B4-BE49-F238E27FC236}">
                <a16:creationId xmlns:a16="http://schemas.microsoft.com/office/drawing/2014/main" id="{435899C6-9D47-48C8-BFF0-7D4557A5D13D}"/>
              </a:ext>
            </a:extLst>
          </p:cNvPr>
          <p:cNvSpPr txBox="1"/>
          <p:nvPr/>
        </p:nvSpPr>
        <p:spPr>
          <a:xfrm>
            <a:off x="378927" y="2351881"/>
            <a:ext cx="3443287" cy="3416320"/>
          </a:xfrm>
          <a:prstGeom prst="rect">
            <a:avLst/>
          </a:prstGeom>
          <a:noFill/>
        </p:spPr>
        <p:txBody>
          <a:bodyPr wrap="square" rtlCol="0">
            <a:spAutoFit/>
          </a:bodyPr>
          <a:lstStyle/>
          <a:p>
            <a:r>
              <a:rPr lang="sl-SI" sz="3600" dirty="0">
                <a:latin typeface="Arial" panose="020B0604020202020204" pitchFamily="34" charset="0"/>
                <a:cs typeface="Arial" panose="020B0604020202020204" pitchFamily="34" charset="0"/>
              </a:rPr>
              <a:t>Dopisovanje z neznanko na Facebooku se lahko hitro sprevrže v izsiljevanje. </a:t>
            </a:r>
          </a:p>
        </p:txBody>
      </p:sp>
    </p:spTree>
    <p:extLst>
      <p:ext uri="{BB962C8B-B14F-4D97-AF65-F5344CB8AC3E}">
        <p14:creationId xmlns:p14="http://schemas.microsoft.com/office/powerpoint/2010/main" val="2459908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7B57BD-3E73-4067-952E-02E11C5E3276}"/>
              </a:ext>
            </a:extLst>
          </p:cNvPr>
          <p:cNvPicPr>
            <a:picLocks noChangeAspect="1"/>
          </p:cNvPicPr>
          <p:nvPr/>
        </p:nvPicPr>
        <p:blipFill>
          <a:blip r:embed="rId3"/>
          <a:stretch>
            <a:fillRect/>
          </a:stretch>
        </p:blipFill>
        <p:spPr>
          <a:xfrm>
            <a:off x="847296" y="1572352"/>
            <a:ext cx="10497408" cy="3713295"/>
          </a:xfrm>
          <a:prstGeom prst="rect">
            <a:avLst/>
          </a:prstGeom>
        </p:spPr>
      </p:pic>
    </p:spTree>
    <p:extLst>
      <p:ext uri="{BB962C8B-B14F-4D97-AF65-F5344CB8AC3E}">
        <p14:creationId xmlns:p14="http://schemas.microsoft.com/office/powerpoint/2010/main" val="956953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461" t="5636" r="3572" b="7439"/>
          <a:stretch/>
        </p:blipFill>
        <p:spPr>
          <a:xfrm>
            <a:off x="3501976" y="5441026"/>
            <a:ext cx="5188047" cy="1243958"/>
          </a:xfrm>
          <a:prstGeom prst="rect">
            <a:avLst/>
          </a:prstGeom>
        </p:spPr>
      </p:pic>
      <p:pic>
        <p:nvPicPr>
          <p:cNvPr id="3" name="Picture 2">
            <a:extLst>
              <a:ext uri="{FF2B5EF4-FFF2-40B4-BE49-F238E27FC236}">
                <a16:creationId xmlns:a16="http://schemas.microsoft.com/office/drawing/2014/main" id="{3E2130E2-69DC-47AA-96ED-F883629639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5118" y="792345"/>
            <a:ext cx="6110459" cy="4470422"/>
          </a:xfrm>
          <a:prstGeom prst="rect">
            <a:avLst/>
          </a:prstGeom>
        </p:spPr>
      </p:pic>
    </p:spTree>
    <p:extLst>
      <p:ext uri="{BB962C8B-B14F-4D97-AF65-F5344CB8AC3E}">
        <p14:creationId xmlns:p14="http://schemas.microsoft.com/office/powerpoint/2010/main" val="3957480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0C28-2F4C-45F1-9991-6C6B8462A0FD}"/>
              </a:ext>
            </a:extLst>
          </p:cNvPr>
          <p:cNvSpPr>
            <a:spLocks noGrp="1"/>
          </p:cNvSpPr>
          <p:nvPr>
            <p:ph type="title"/>
          </p:nvPr>
        </p:nvSpPr>
        <p:spPr/>
        <p:txBody>
          <a:bodyPr>
            <a:normAutofit/>
          </a:bodyPr>
          <a:lstStyle/>
          <a:p>
            <a:r>
              <a:rPr lang="sl-SI" sz="4000" dirty="0">
                <a:solidFill>
                  <a:schemeClr val="tx1">
                    <a:lumMod val="65000"/>
                    <a:lumOff val="35000"/>
                  </a:schemeClr>
                </a:solidFill>
                <a:latin typeface="Arial" panose="020B0604020202020204" pitchFamily="34" charset="0"/>
                <a:cs typeface="Arial" panose="020B0604020202020204" pitchFamily="34" charset="0"/>
              </a:rPr>
              <a:t>ŠTEVILO KIBERNETSKIH INCIDENTOV V SLOVENIJI NARAŠČA</a:t>
            </a:r>
          </a:p>
        </p:txBody>
      </p:sp>
      <p:graphicFrame>
        <p:nvGraphicFramePr>
          <p:cNvPr id="4" name="Chart 3">
            <a:extLst>
              <a:ext uri="{FF2B5EF4-FFF2-40B4-BE49-F238E27FC236}">
                <a16:creationId xmlns:a16="http://schemas.microsoft.com/office/drawing/2014/main" id="{21CE1557-32EA-1145-8A67-CED30C010025}"/>
              </a:ext>
            </a:extLst>
          </p:cNvPr>
          <p:cNvGraphicFramePr/>
          <p:nvPr>
            <p:extLst>
              <p:ext uri="{D42A27DB-BD31-4B8C-83A1-F6EECF244321}">
                <p14:modId xmlns:p14="http://schemas.microsoft.com/office/powerpoint/2010/main" val="1375084024"/>
              </p:ext>
            </p:extLst>
          </p:nvPr>
        </p:nvGraphicFramePr>
        <p:xfrm>
          <a:off x="205260" y="1792706"/>
          <a:ext cx="8842483" cy="470017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2561A0D0-EC84-4D0E-B24C-E7DF613B357B}"/>
              </a:ext>
            </a:extLst>
          </p:cNvPr>
          <p:cNvSpPr txBox="1"/>
          <p:nvPr/>
        </p:nvSpPr>
        <p:spPr>
          <a:xfrm>
            <a:off x="9629635" y="2321004"/>
            <a:ext cx="2265224" cy="1477328"/>
          </a:xfrm>
          <a:prstGeom prst="rect">
            <a:avLst/>
          </a:prstGeom>
          <a:noFill/>
        </p:spPr>
        <p:txBody>
          <a:bodyPr wrap="square" rtlCol="0">
            <a:spAutoFit/>
          </a:bodyPr>
          <a:lstStyle/>
          <a:p>
            <a:r>
              <a:rPr lang="sl-SI" dirty="0">
                <a:latin typeface="Arial" panose="020B0604020202020204" pitchFamily="34" charset="0"/>
                <a:cs typeface="Arial" panose="020B0604020202020204" pitchFamily="34" charset="0"/>
              </a:rPr>
              <a:t>ŠTEVILO KIBERNETSKIH INCIDENTOV V SLOVENIJI; VIR PODATKOV:</a:t>
            </a:r>
          </a:p>
        </p:txBody>
      </p:sp>
      <p:pic>
        <p:nvPicPr>
          <p:cNvPr id="7" name="Picture 6">
            <a:extLst>
              <a:ext uri="{FF2B5EF4-FFF2-40B4-BE49-F238E27FC236}">
                <a16:creationId xmlns:a16="http://schemas.microsoft.com/office/drawing/2014/main" id="{B263FE48-5576-48A6-8986-2DE0BFC404D0}"/>
              </a:ext>
            </a:extLst>
          </p:cNvPr>
          <p:cNvPicPr>
            <a:picLocks noChangeAspect="1"/>
          </p:cNvPicPr>
          <p:nvPr/>
        </p:nvPicPr>
        <p:blipFill rotWithShape="1">
          <a:blip r:embed="rId4">
            <a:extLst>
              <a:ext uri="{28A0092B-C50C-407E-A947-70E740481C1C}">
                <a14:useLocalDpi xmlns:a14="http://schemas.microsoft.com/office/drawing/2010/main" val="0"/>
              </a:ext>
            </a:extLst>
          </a:blip>
          <a:srcRect l="24397" t="17606" r="17829" b="19936"/>
          <a:stretch/>
        </p:blipFill>
        <p:spPr>
          <a:xfrm>
            <a:off x="9721516" y="3798332"/>
            <a:ext cx="2081463" cy="2250186"/>
          </a:xfrm>
          <a:prstGeom prst="rect">
            <a:avLst/>
          </a:prstGeom>
        </p:spPr>
      </p:pic>
    </p:spTree>
    <p:extLst>
      <p:ext uri="{BB962C8B-B14F-4D97-AF65-F5344CB8AC3E}">
        <p14:creationId xmlns:p14="http://schemas.microsoft.com/office/powerpoint/2010/main" val="2066281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257D888-7928-481A-ACAE-984DB178AFA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2239" y="281930"/>
            <a:ext cx="7508236" cy="6294139"/>
          </a:xfrm>
        </p:spPr>
      </p:pic>
      <p:sp>
        <p:nvSpPr>
          <p:cNvPr id="6" name="TextBox 5">
            <a:extLst>
              <a:ext uri="{FF2B5EF4-FFF2-40B4-BE49-F238E27FC236}">
                <a16:creationId xmlns:a16="http://schemas.microsoft.com/office/drawing/2014/main" id="{1024C693-F900-4C27-AEEA-0832FF9F9A3D}"/>
              </a:ext>
            </a:extLst>
          </p:cNvPr>
          <p:cNvSpPr txBox="1"/>
          <p:nvPr/>
        </p:nvSpPr>
        <p:spPr>
          <a:xfrm>
            <a:off x="8341895" y="2871537"/>
            <a:ext cx="3384884" cy="3046988"/>
          </a:xfrm>
          <a:prstGeom prst="rect">
            <a:avLst/>
          </a:prstGeom>
          <a:noFill/>
        </p:spPr>
        <p:txBody>
          <a:bodyPr wrap="square" rtlCol="0">
            <a:spAutoFit/>
          </a:bodyPr>
          <a:lstStyle/>
          <a:p>
            <a:r>
              <a:rPr lang="sl-SI" sz="3200" b="1" dirty="0">
                <a:solidFill>
                  <a:schemeClr val="tx1">
                    <a:lumMod val="75000"/>
                    <a:lumOff val="25000"/>
                  </a:schemeClr>
                </a:solidFill>
                <a:latin typeface="Arial" panose="020B0604020202020204" pitchFamily="34" charset="0"/>
                <a:cs typeface="Arial" panose="020B0604020202020204" pitchFamily="34" charset="0"/>
              </a:rPr>
              <a:t>ČISTO VSI SMO RANLJIVI, SAMO PRAVO VABO MORA NASTAVITI GOLJUF.</a:t>
            </a:r>
          </a:p>
        </p:txBody>
      </p:sp>
    </p:spTree>
    <p:extLst>
      <p:ext uri="{BB962C8B-B14F-4D97-AF65-F5344CB8AC3E}">
        <p14:creationId xmlns:p14="http://schemas.microsoft.com/office/powerpoint/2010/main" val="2960053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213F944-ED6F-4C59-93DF-278891B66B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0907" y="419814"/>
            <a:ext cx="6581093" cy="2531933"/>
          </a:xfrm>
          <a:prstGeom prst="rect">
            <a:avLst/>
          </a:prstGeom>
        </p:spPr>
      </p:pic>
      <p:sp>
        <p:nvSpPr>
          <p:cNvPr id="2" name="TextBox 1">
            <a:extLst>
              <a:ext uri="{FF2B5EF4-FFF2-40B4-BE49-F238E27FC236}">
                <a16:creationId xmlns:a16="http://schemas.microsoft.com/office/drawing/2014/main" id="{1F60B0EE-08A4-42D3-B318-248B79FE4459}"/>
              </a:ext>
            </a:extLst>
          </p:cNvPr>
          <p:cNvSpPr txBox="1"/>
          <p:nvPr/>
        </p:nvSpPr>
        <p:spPr>
          <a:xfrm>
            <a:off x="721895" y="3606669"/>
            <a:ext cx="10748210" cy="3046988"/>
          </a:xfrm>
          <a:prstGeom prst="rect">
            <a:avLst/>
          </a:prstGeom>
          <a:noFill/>
        </p:spPr>
        <p:txBody>
          <a:bodyPr wrap="square" rtlCol="0">
            <a:spAutoFit/>
          </a:bodyPr>
          <a:lstStyle/>
          <a:p>
            <a:r>
              <a:rPr lang="sl-SI" sz="3200" b="1" dirty="0">
                <a:solidFill>
                  <a:schemeClr val="tx1">
                    <a:lumMod val="75000"/>
                    <a:lumOff val="25000"/>
                  </a:schemeClr>
                </a:solidFill>
                <a:latin typeface="Arial" panose="020B0604020202020204" pitchFamily="34" charset="0"/>
                <a:cs typeface="Arial" panose="020B0604020202020204" pitchFamily="34" charset="0"/>
              </a:rPr>
              <a:t>LAŽNI KREDITI </a:t>
            </a:r>
          </a:p>
          <a:p>
            <a:endParaRPr lang="sl-SI" sz="3200" b="1" dirty="0">
              <a:solidFill>
                <a:schemeClr val="tx1">
                  <a:lumMod val="75000"/>
                  <a:lumOff val="25000"/>
                </a:schemeClr>
              </a:solidFill>
              <a:latin typeface="Arial" panose="020B0604020202020204" pitchFamily="34" charset="0"/>
              <a:cs typeface="Arial" panose="020B0604020202020204" pitchFamily="34" charset="0"/>
            </a:endParaRPr>
          </a:p>
          <a:p>
            <a:r>
              <a:rPr lang="sl-SI" sz="3200" b="1" dirty="0">
                <a:solidFill>
                  <a:schemeClr val="tx1">
                    <a:lumMod val="75000"/>
                    <a:lumOff val="25000"/>
                  </a:schemeClr>
                </a:solidFill>
                <a:latin typeface="Arial" panose="020B0604020202020204" pitchFamily="34" charset="0"/>
                <a:cs typeface="Arial" panose="020B0604020202020204" pitchFamily="34" charset="0"/>
              </a:rPr>
              <a:t>OBLJUBE O DEDIŠČINI, SKRITIH RAČUNIH NA BANKI </a:t>
            </a:r>
          </a:p>
          <a:p>
            <a:endParaRPr lang="sl-SI" sz="3200" b="1" dirty="0">
              <a:solidFill>
                <a:schemeClr val="tx1">
                  <a:lumMod val="75000"/>
                  <a:lumOff val="25000"/>
                </a:schemeClr>
              </a:solidFill>
              <a:latin typeface="Arial" panose="020B0604020202020204" pitchFamily="34" charset="0"/>
              <a:cs typeface="Arial" panose="020B0604020202020204" pitchFamily="34" charset="0"/>
            </a:endParaRPr>
          </a:p>
          <a:p>
            <a:r>
              <a:rPr lang="sl-SI" sz="3200" b="1" dirty="0">
                <a:solidFill>
                  <a:schemeClr val="tx1">
                    <a:lumMod val="75000"/>
                    <a:lumOff val="25000"/>
                  </a:schemeClr>
                </a:solidFill>
                <a:latin typeface="Arial" panose="020B0604020202020204" pitchFamily="34" charset="0"/>
                <a:cs typeface="Arial" panose="020B0604020202020204" pitchFamily="34" charset="0"/>
              </a:rPr>
              <a:t>VABILO, DA INVESTIRAMO V KRIPTOVALUTE</a:t>
            </a:r>
          </a:p>
          <a:p>
            <a:endParaRPr lang="sl-SI" sz="3200"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8390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3C956-C0CE-493A-8960-58E11206FA70}"/>
              </a:ext>
            </a:extLst>
          </p:cNvPr>
          <p:cNvSpPr>
            <a:spLocks noGrp="1"/>
          </p:cNvSpPr>
          <p:nvPr>
            <p:ph type="title"/>
          </p:nvPr>
        </p:nvSpPr>
        <p:spPr>
          <a:xfrm>
            <a:off x="176463" y="14169"/>
            <a:ext cx="10515600" cy="1325563"/>
          </a:xfrm>
        </p:spPr>
        <p:txBody>
          <a:bodyPr/>
          <a:lstStyle/>
          <a:p>
            <a:r>
              <a:rPr lang="sl-SI" b="1" dirty="0">
                <a:solidFill>
                  <a:schemeClr val="tx1">
                    <a:lumMod val="75000"/>
                    <a:lumOff val="25000"/>
                  </a:schemeClr>
                </a:solidFill>
                <a:latin typeface="Arial" panose="020B0604020202020204" pitchFamily="34" charset="0"/>
                <a:cs typeface="Arial" panose="020B0604020202020204" pitchFamily="34" charset="0"/>
              </a:rPr>
              <a:t>LAŽNI</a:t>
            </a:r>
            <a:r>
              <a:rPr lang="sl-SI" dirty="0"/>
              <a:t> </a:t>
            </a:r>
            <a:r>
              <a:rPr lang="sl-SI" b="1" dirty="0">
                <a:solidFill>
                  <a:schemeClr val="tx1">
                    <a:lumMod val="75000"/>
                    <a:lumOff val="25000"/>
                  </a:schemeClr>
                </a:solidFill>
                <a:latin typeface="Arial" panose="020B0604020202020204" pitchFamily="34" charset="0"/>
                <a:cs typeface="Arial" panose="020B0604020202020204" pitchFamily="34" charset="0"/>
              </a:rPr>
              <a:t>KREDITI</a:t>
            </a:r>
          </a:p>
        </p:txBody>
      </p:sp>
      <p:sp>
        <p:nvSpPr>
          <p:cNvPr id="3" name="Content Placeholder 2">
            <a:extLst>
              <a:ext uri="{FF2B5EF4-FFF2-40B4-BE49-F238E27FC236}">
                <a16:creationId xmlns:a16="http://schemas.microsoft.com/office/drawing/2014/main" id="{441F7866-CA1C-4320-8CCC-97C6AD7D9AD2}"/>
              </a:ext>
            </a:extLst>
          </p:cNvPr>
          <p:cNvSpPr>
            <a:spLocks noGrp="1"/>
          </p:cNvSpPr>
          <p:nvPr>
            <p:ph idx="1"/>
          </p:nvPr>
        </p:nvSpPr>
        <p:spPr>
          <a:xfrm>
            <a:off x="176463" y="2261935"/>
            <a:ext cx="11177337" cy="4604837"/>
          </a:xfrm>
        </p:spPr>
        <p:txBody>
          <a:bodyPr/>
          <a:lstStyle/>
          <a:p>
            <a:pPr marL="0" indent="0">
              <a:buNone/>
            </a:pPr>
            <a:r>
              <a:rPr lang="sl-SI" dirty="0">
                <a:latin typeface="Arial" panose="020B0604020202020204" pitchFamily="34" charset="0"/>
                <a:cs typeface="Arial" panose="020B0604020202020204" pitchFamily="34" charset="0"/>
              </a:rPr>
              <a:t>Velike obljube – kredit takoj, brez preverjanja, samo svoje podatke pošljete.</a:t>
            </a:r>
          </a:p>
          <a:p>
            <a:pPr marL="0" indent="0">
              <a:buNone/>
            </a:pPr>
            <a:endParaRPr lang="sl-SI" dirty="0">
              <a:latin typeface="Arial" panose="020B0604020202020204" pitchFamily="34" charset="0"/>
              <a:cs typeface="Arial" panose="020B0604020202020204" pitchFamily="34" charset="0"/>
            </a:endParaRPr>
          </a:p>
          <a:p>
            <a:pPr marL="0" indent="0">
              <a:buNone/>
            </a:pPr>
            <a:r>
              <a:rPr lang="sl-SI" dirty="0">
                <a:latin typeface="Arial" panose="020B0604020202020204" pitchFamily="34" charset="0"/>
                <a:cs typeface="Arial" panose="020B0604020202020204" pitchFamily="34" charset="0"/>
              </a:rPr>
              <a:t>Sledijo vedno nove </a:t>
            </a:r>
          </a:p>
          <a:p>
            <a:pPr marL="0" indent="0">
              <a:buNone/>
            </a:pPr>
            <a:r>
              <a:rPr lang="sl-SI" dirty="0">
                <a:latin typeface="Arial" panose="020B0604020202020204" pitchFamily="34" charset="0"/>
                <a:cs typeface="Arial" panose="020B0604020202020204" pitchFamily="34" charset="0"/>
              </a:rPr>
              <a:t>zahteve za </a:t>
            </a:r>
          </a:p>
          <a:p>
            <a:pPr marL="0" indent="0">
              <a:buNone/>
            </a:pPr>
            <a:r>
              <a:rPr lang="sl-SI" dirty="0">
                <a:latin typeface="Arial" panose="020B0604020202020204" pitchFamily="34" charset="0"/>
                <a:cs typeface="Arial" panose="020B0604020202020204" pitchFamily="34" charset="0"/>
              </a:rPr>
              <a:t>poplačilo stroškov. </a:t>
            </a:r>
          </a:p>
          <a:p>
            <a:pPr marL="0" indent="0">
              <a:buNone/>
            </a:pPr>
            <a:endParaRPr lang="sl-SI" dirty="0">
              <a:latin typeface="Arial" panose="020B0604020202020204" pitchFamily="34" charset="0"/>
              <a:cs typeface="Arial" panose="020B0604020202020204" pitchFamily="34" charset="0"/>
            </a:endParaRPr>
          </a:p>
          <a:p>
            <a:pPr marL="0" indent="0">
              <a:buNone/>
            </a:pPr>
            <a:r>
              <a:rPr lang="sl-SI" dirty="0">
                <a:latin typeface="Arial" panose="020B0604020202020204" pitchFamily="34" charset="0"/>
                <a:cs typeface="Arial" panose="020B0604020202020204" pitchFamily="34" charset="0"/>
              </a:rPr>
              <a:t>Sled za denarjem izgine.</a:t>
            </a:r>
          </a:p>
        </p:txBody>
      </p:sp>
      <p:pic>
        <p:nvPicPr>
          <p:cNvPr id="6" name="Picture 5">
            <a:extLst>
              <a:ext uri="{FF2B5EF4-FFF2-40B4-BE49-F238E27FC236}">
                <a16:creationId xmlns:a16="http://schemas.microsoft.com/office/drawing/2014/main" id="{EDEAFBC6-FF4F-4B51-8DE8-D19F5A4BEA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5871" y="2780779"/>
            <a:ext cx="7946129" cy="4085994"/>
          </a:xfrm>
          <a:prstGeom prst="rect">
            <a:avLst/>
          </a:prstGeom>
        </p:spPr>
      </p:pic>
    </p:spTree>
    <p:extLst>
      <p:ext uri="{BB962C8B-B14F-4D97-AF65-F5344CB8AC3E}">
        <p14:creationId xmlns:p14="http://schemas.microsoft.com/office/powerpoint/2010/main" val="4031476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79B5C-902C-4EB0-830A-FE44E213A937}"/>
              </a:ext>
            </a:extLst>
          </p:cNvPr>
          <p:cNvSpPr>
            <a:spLocks noGrp="1"/>
          </p:cNvSpPr>
          <p:nvPr>
            <p:ph type="title"/>
          </p:nvPr>
        </p:nvSpPr>
        <p:spPr>
          <a:xfrm>
            <a:off x="499997" y="0"/>
            <a:ext cx="10515600" cy="1325563"/>
          </a:xfrm>
        </p:spPr>
        <p:txBody>
          <a:bodyPr/>
          <a:lstStyle/>
          <a:p>
            <a:r>
              <a:rPr lang="sl-SI" b="1" dirty="0">
                <a:solidFill>
                  <a:schemeClr val="tx1">
                    <a:lumMod val="75000"/>
                    <a:lumOff val="25000"/>
                  </a:schemeClr>
                </a:solidFill>
                <a:latin typeface="Arial" panose="020B0604020202020204" pitchFamily="34" charset="0"/>
                <a:cs typeface="Arial" panose="020B0604020202020204" pitchFamily="34" charset="0"/>
              </a:rPr>
              <a:t>STE DEDIČ VELIKEGA PREMOŽENJA!</a:t>
            </a:r>
          </a:p>
        </p:txBody>
      </p:sp>
      <p:pic>
        <p:nvPicPr>
          <p:cNvPr id="8" name="Content Placeholder 7">
            <a:extLst>
              <a:ext uri="{FF2B5EF4-FFF2-40B4-BE49-F238E27FC236}">
                <a16:creationId xmlns:a16="http://schemas.microsoft.com/office/drawing/2014/main" id="{84377167-FE45-4D7A-B36B-BD2D87FADA6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4119" t="4235" r="5936" b="25790"/>
          <a:stretch/>
        </p:blipFill>
        <p:spPr>
          <a:xfrm>
            <a:off x="1335091" y="1352809"/>
            <a:ext cx="9521818" cy="5323563"/>
          </a:xfrm>
        </p:spPr>
      </p:pic>
    </p:spTree>
    <p:extLst>
      <p:ext uri="{BB962C8B-B14F-4D97-AF65-F5344CB8AC3E}">
        <p14:creationId xmlns:p14="http://schemas.microsoft.com/office/powerpoint/2010/main" val="3114489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C933827-DABF-40DE-BA3E-6E2BEB692F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1078" y="418085"/>
            <a:ext cx="7710922" cy="2132610"/>
          </a:xfrm>
          <a:prstGeom prst="rect">
            <a:avLst/>
          </a:prstGeom>
        </p:spPr>
      </p:pic>
      <p:sp>
        <p:nvSpPr>
          <p:cNvPr id="2" name="TextBox 1">
            <a:extLst>
              <a:ext uri="{FF2B5EF4-FFF2-40B4-BE49-F238E27FC236}">
                <a16:creationId xmlns:a16="http://schemas.microsoft.com/office/drawing/2014/main" id="{00986406-7214-477C-8D82-128827F91B26}"/>
              </a:ext>
            </a:extLst>
          </p:cNvPr>
          <p:cNvSpPr txBox="1"/>
          <p:nvPr/>
        </p:nvSpPr>
        <p:spPr>
          <a:xfrm>
            <a:off x="721894" y="3144253"/>
            <a:ext cx="9962147" cy="4031873"/>
          </a:xfrm>
          <a:prstGeom prst="rect">
            <a:avLst/>
          </a:prstGeom>
          <a:noFill/>
        </p:spPr>
        <p:txBody>
          <a:bodyPr wrap="square" rtlCol="0">
            <a:spAutoFit/>
          </a:bodyPr>
          <a:lstStyle/>
          <a:p>
            <a:r>
              <a:rPr lang="sl-SI" sz="3200" b="1" dirty="0">
                <a:solidFill>
                  <a:schemeClr val="tx1">
                    <a:lumMod val="75000"/>
                    <a:lumOff val="25000"/>
                  </a:schemeClr>
                </a:solidFill>
                <a:latin typeface="Arial" panose="020B0604020202020204" pitchFamily="34" charset="0"/>
                <a:cs typeface="Arial" panose="020B0604020202020204" pitchFamily="34" charset="0"/>
              </a:rPr>
              <a:t>Z GROŽNJAMI ŽELIJO DOSEČI, DA JIM IZDATE VAŠA GESLA, ŠTEVILKO KREDITNE KARTICE  ALI JIM NAKAŽETE DENAR</a:t>
            </a:r>
          </a:p>
          <a:p>
            <a:endParaRPr lang="sl-SI" sz="3200" b="1" dirty="0">
              <a:solidFill>
                <a:schemeClr val="tx1">
                  <a:lumMod val="75000"/>
                  <a:lumOff val="25000"/>
                </a:schemeClr>
              </a:solidFill>
              <a:latin typeface="Arial" panose="020B0604020202020204" pitchFamily="34" charset="0"/>
              <a:cs typeface="Arial" panose="020B0604020202020204" pitchFamily="34" charset="0"/>
            </a:endParaRPr>
          </a:p>
          <a:p>
            <a:r>
              <a:rPr lang="sl-SI" sz="3200" b="1" dirty="0">
                <a:solidFill>
                  <a:schemeClr val="tx1">
                    <a:lumMod val="75000"/>
                    <a:lumOff val="25000"/>
                  </a:schemeClr>
                </a:solidFill>
                <a:latin typeface="Arial" panose="020B0604020202020204" pitchFamily="34" charset="0"/>
                <a:cs typeface="Arial" panose="020B0604020202020204" pitchFamily="34" charset="0"/>
              </a:rPr>
              <a:t>PRETVARJAJO SE, DA SO VAŠA BANKA, POŠTA, DOSTAVNO PODJETJE, CELO POLICIJA ALI FURS</a:t>
            </a:r>
          </a:p>
          <a:p>
            <a:endParaRPr lang="sl-SI" sz="3200" b="1" dirty="0">
              <a:solidFill>
                <a:schemeClr val="tx1">
                  <a:lumMod val="75000"/>
                  <a:lumOff val="25000"/>
                </a:schemeClr>
              </a:solidFill>
              <a:latin typeface="Arial" panose="020B0604020202020204" pitchFamily="34" charset="0"/>
              <a:cs typeface="Arial" panose="020B0604020202020204" pitchFamily="34" charset="0"/>
            </a:endParaRPr>
          </a:p>
          <a:p>
            <a:endParaRPr lang="sl-SI" sz="3200"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7120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2EDB99D6-DBDD-455D-B46C-767E7E18946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016"/>
          <a:stretch/>
        </p:blipFill>
        <p:spPr>
          <a:xfrm>
            <a:off x="5649238" y="328765"/>
            <a:ext cx="6542762" cy="6529235"/>
          </a:xfrm>
        </p:spPr>
      </p:pic>
      <p:sp>
        <p:nvSpPr>
          <p:cNvPr id="13" name="TextBox 12">
            <a:extLst>
              <a:ext uri="{FF2B5EF4-FFF2-40B4-BE49-F238E27FC236}">
                <a16:creationId xmlns:a16="http://schemas.microsoft.com/office/drawing/2014/main" id="{CF1C4FF6-E1BA-4DC0-9869-1A5334532AA3}"/>
              </a:ext>
            </a:extLst>
          </p:cNvPr>
          <p:cNvSpPr txBox="1"/>
          <p:nvPr/>
        </p:nvSpPr>
        <p:spPr>
          <a:xfrm>
            <a:off x="390293" y="2910467"/>
            <a:ext cx="6055112" cy="3046988"/>
          </a:xfrm>
          <a:prstGeom prst="rect">
            <a:avLst/>
          </a:prstGeom>
          <a:noFill/>
        </p:spPr>
        <p:txBody>
          <a:bodyPr wrap="square" rtlCol="0">
            <a:spAutoFit/>
          </a:bodyPr>
          <a:lstStyle/>
          <a:p>
            <a:r>
              <a:rPr lang="sl-SI" sz="2400" dirty="0">
                <a:latin typeface="Arial" panose="020B0604020202020204" pitchFamily="34" charset="0"/>
                <a:cs typeface="Arial" panose="020B0604020202020204" pitchFamily="34" charset="0"/>
              </a:rPr>
              <a:t>Če kliknete na povezavo, vas pelje na ponarejeno spletno stran, kjer morate vnesti geslo.</a:t>
            </a:r>
          </a:p>
          <a:p>
            <a:endParaRPr lang="sl-SI" sz="2400" dirty="0">
              <a:latin typeface="Arial" panose="020B0604020202020204" pitchFamily="34" charset="0"/>
              <a:cs typeface="Arial" panose="020B0604020202020204" pitchFamily="34" charset="0"/>
            </a:endParaRPr>
          </a:p>
          <a:p>
            <a:r>
              <a:rPr lang="sl-SI" sz="2400" dirty="0">
                <a:latin typeface="Arial" panose="020B0604020202020204" pitchFamily="34" charset="0"/>
                <a:cs typeface="Arial" panose="020B0604020202020204" pitchFamily="34" charset="0"/>
              </a:rPr>
              <a:t>Če to storite, se vaše geslo posreduje goljufu! Tako lahko dostopa do vašega elektronskega predala in ga izkorišča za nadaljnje prevare.</a:t>
            </a:r>
          </a:p>
        </p:txBody>
      </p:sp>
      <p:sp>
        <p:nvSpPr>
          <p:cNvPr id="14" name="Title 1">
            <a:extLst>
              <a:ext uri="{FF2B5EF4-FFF2-40B4-BE49-F238E27FC236}">
                <a16:creationId xmlns:a16="http://schemas.microsoft.com/office/drawing/2014/main" id="{3DE08E26-DFE0-4559-B361-A24DCC53742F}"/>
              </a:ext>
            </a:extLst>
          </p:cNvPr>
          <p:cNvSpPr>
            <a:spLocks noGrp="1"/>
          </p:cNvSpPr>
          <p:nvPr>
            <p:ph type="title"/>
          </p:nvPr>
        </p:nvSpPr>
        <p:spPr>
          <a:xfrm>
            <a:off x="390293" y="1153955"/>
            <a:ext cx="10515600" cy="1325563"/>
          </a:xfrm>
        </p:spPr>
        <p:txBody>
          <a:bodyPr>
            <a:noAutofit/>
          </a:bodyPr>
          <a:lstStyle/>
          <a:p>
            <a:pPr>
              <a:lnSpc>
                <a:spcPct val="100000"/>
              </a:lnSpc>
            </a:pPr>
            <a:r>
              <a:rPr lang="sl-SI" sz="3600" b="1" dirty="0">
                <a:solidFill>
                  <a:schemeClr val="tx1">
                    <a:lumMod val="75000"/>
                    <a:lumOff val="25000"/>
                  </a:schemeClr>
                </a:solidFill>
                <a:latin typeface="Arial" panose="020B0604020202020204" pitchFamily="34" charset="0"/>
                <a:cs typeface="Arial" panose="020B0604020202020204" pitchFamily="34" charset="0"/>
              </a:rPr>
              <a:t>PHISHING</a:t>
            </a:r>
            <a:br>
              <a:rPr lang="sl-SI" sz="3600" b="1" dirty="0">
                <a:solidFill>
                  <a:schemeClr val="tx1">
                    <a:lumMod val="75000"/>
                    <a:lumOff val="25000"/>
                  </a:schemeClr>
                </a:solidFill>
                <a:latin typeface="Arial" panose="020B0604020202020204" pitchFamily="34" charset="0"/>
                <a:cs typeface="Arial" panose="020B0604020202020204" pitchFamily="34" charset="0"/>
              </a:rPr>
            </a:br>
            <a:r>
              <a:rPr lang="sl-SI" sz="3600" b="1" dirty="0">
                <a:solidFill>
                  <a:schemeClr val="tx1">
                    <a:lumMod val="75000"/>
                    <a:lumOff val="25000"/>
                  </a:schemeClr>
                </a:solidFill>
                <a:latin typeface="Arial" panose="020B0604020202020204" pitchFamily="34" charset="0"/>
                <a:cs typeface="Arial" panose="020B0604020202020204" pitchFamily="34" charset="0"/>
              </a:rPr>
              <a:t>RIBARJENJE ZA PODATKI</a:t>
            </a:r>
          </a:p>
        </p:txBody>
      </p:sp>
    </p:spTree>
    <p:extLst>
      <p:ext uri="{BB962C8B-B14F-4D97-AF65-F5344CB8AC3E}">
        <p14:creationId xmlns:p14="http://schemas.microsoft.com/office/powerpoint/2010/main" val="1126550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ADB0E4-66FA-4AE7-9C04-ED2AE516E6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522" y="1931418"/>
            <a:ext cx="11314433" cy="4687028"/>
          </a:xfrm>
          <a:prstGeom prst="rect">
            <a:avLst/>
          </a:prstGeom>
        </p:spPr>
      </p:pic>
      <p:sp>
        <p:nvSpPr>
          <p:cNvPr id="6" name="Title 1">
            <a:extLst>
              <a:ext uri="{FF2B5EF4-FFF2-40B4-BE49-F238E27FC236}">
                <a16:creationId xmlns:a16="http://schemas.microsoft.com/office/drawing/2014/main" id="{272BAC3C-5325-401C-BAA6-5371C72BE57B}"/>
              </a:ext>
            </a:extLst>
          </p:cNvPr>
          <p:cNvSpPr txBox="1">
            <a:spLocks/>
          </p:cNvSpPr>
          <p:nvPr/>
        </p:nvSpPr>
        <p:spPr>
          <a:xfrm>
            <a:off x="254522" y="351067"/>
            <a:ext cx="10515600"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sl-SI" sz="3600" b="1" dirty="0">
                <a:solidFill>
                  <a:schemeClr val="tx1">
                    <a:lumMod val="75000"/>
                    <a:lumOff val="25000"/>
                  </a:schemeClr>
                </a:solidFill>
                <a:latin typeface="Arial" panose="020B0604020202020204" pitchFamily="34" charset="0"/>
                <a:cs typeface="Arial" panose="020B0604020202020204" pitchFamily="34" charset="0"/>
              </a:rPr>
              <a:t>PHISHING</a:t>
            </a:r>
            <a:br>
              <a:rPr lang="sl-SI" sz="3600" b="1" dirty="0">
                <a:solidFill>
                  <a:schemeClr val="tx1">
                    <a:lumMod val="75000"/>
                    <a:lumOff val="25000"/>
                  </a:schemeClr>
                </a:solidFill>
                <a:latin typeface="Arial" panose="020B0604020202020204" pitchFamily="34" charset="0"/>
                <a:cs typeface="Arial" panose="020B0604020202020204" pitchFamily="34" charset="0"/>
              </a:rPr>
            </a:br>
            <a:r>
              <a:rPr lang="sl-SI" sz="3600" b="1" dirty="0">
                <a:solidFill>
                  <a:schemeClr val="tx1">
                    <a:lumMod val="75000"/>
                    <a:lumOff val="25000"/>
                  </a:schemeClr>
                </a:solidFill>
                <a:latin typeface="Arial" panose="020B0604020202020204" pitchFamily="34" charset="0"/>
                <a:cs typeface="Arial" panose="020B0604020202020204" pitchFamily="34" charset="0"/>
              </a:rPr>
              <a:t>RIBARJENJE ZA PODATKI</a:t>
            </a:r>
          </a:p>
        </p:txBody>
      </p:sp>
    </p:spTree>
    <p:extLst>
      <p:ext uri="{BB962C8B-B14F-4D97-AF65-F5344CB8AC3E}">
        <p14:creationId xmlns:p14="http://schemas.microsoft.com/office/powerpoint/2010/main" val="2938790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28143</TotalTime>
  <Words>2341</Words>
  <Application>Microsoft Office PowerPoint</Application>
  <PresentationFormat>Widescreen</PresentationFormat>
  <Paragraphs>174</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PREPOZNAJTE TRIKE SPLETNIH GOLJUFOV</vt:lpstr>
      <vt:lpstr>ŠTEVILO KIBERNETSKIH INCIDENTOV V SLOVENIJI NARAŠČA</vt:lpstr>
      <vt:lpstr>PowerPoint Presentation</vt:lpstr>
      <vt:lpstr>PowerPoint Presentation</vt:lpstr>
      <vt:lpstr>LAŽNI KREDITI</vt:lpstr>
      <vt:lpstr>STE DEDIČ VELIKEGA PREMOŽENJA!</vt:lpstr>
      <vt:lpstr>PowerPoint Presentation</vt:lpstr>
      <vt:lpstr>PHISHING RIBARJENJE ZA PODATKI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OfficeUser11224</dc:creator>
  <cp:lastModifiedBy>Tadej Hren</cp:lastModifiedBy>
  <cp:revision>159</cp:revision>
  <dcterms:created xsi:type="dcterms:W3CDTF">2023-04-02T17:05:07Z</dcterms:created>
  <dcterms:modified xsi:type="dcterms:W3CDTF">2023-09-21T12:50:52Z</dcterms:modified>
</cp:coreProperties>
</file>