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5"/>
  </p:notesMasterIdLst>
  <p:sldIdLst>
    <p:sldId id="283" r:id="rId2"/>
    <p:sldId id="261" r:id="rId3"/>
    <p:sldId id="262" r:id="rId4"/>
    <p:sldId id="284" r:id="rId5"/>
    <p:sldId id="297" r:id="rId6"/>
    <p:sldId id="263" r:id="rId7"/>
    <p:sldId id="296" r:id="rId8"/>
    <p:sldId id="286" r:id="rId9"/>
    <p:sldId id="266" r:id="rId10"/>
    <p:sldId id="285" r:id="rId11"/>
    <p:sldId id="287" r:id="rId12"/>
    <p:sldId id="294" r:id="rId13"/>
    <p:sldId id="295" r:id="rId14"/>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1634" autoAdjust="0"/>
  </p:normalViewPr>
  <p:slideViewPr>
    <p:cSldViewPr snapToGrid="0">
      <p:cViewPr varScale="1">
        <p:scale>
          <a:sx n="41" d="100"/>
          <a:sy n="41" d="100"/>
        </p:scale>
        <p:origin x="1512" y="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92327-8BD3-4F82-8D55-74650A07F814}" type="datetimeFigureOut">
              <a:rPr lang="en-SI" smtClean="0"/>
              <a:t>09/21/2023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2848-C21F-4445-A51A-104F46DB1070}" type="slidenum">
              <a:rPr lang="en-SI" smtClean="0"/>
              <a:t>‹#›</a:t>
            </a:fld>
            <a:endParaRPr lang="en-SI"/>
          </a:p>
        </p:txBody>
      </p:sp>
    </p:spTree>
    <p:extLst>
      <p:ext uri="{BB962C8B-B14F-4D97-AF65-F5344CB8AC3E}">
        <p14:creationId xmlns:p14="http://schemas.microsoft.com/office/powerpoint/2010/main" val="3882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V  učni uri boste poznali konkretne napotke </a:t>
            </a:r>
            <a:r>
              <a:rPr lang="sl-SI"/>
              <a:t>za zaščito </a:t>
            </a:r>
            <a:r>
              <a:rPr lang="sl-SI" dirty="0"/>
              <a:t>vaših pametnih telefonov. Ker so telefoni že pravi računalniki v malem, saj z njimi ne samo kličemo in pošiljamo SMS sporočil, temveč na njih hranimo spomine, kontakte, uporabljamo splet in spletno banko, jih moramo znati tudi pravilno zaščititi. </a:t>
            </a:r>
          </a:p>
          <a:p>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42702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telefonih namesto programov uporabljamo aplikacije.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Imamo aplikacije za branje pošte in novic, brskanje po internetu, druženje prek različnih družbenih omrežij in še kaj.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Nekatere aplikacije so na telefonu naložene že, ko telefon kupimo, druge pa lahko naložimo ali kupimo sami. Pri tem je pomembno, da jih vedno </a:t>
            </a:r>
            <a:r>
              <a:rPr lang="sl-SI" sz="1200" b="1" kern="1200" dirty="0">
                <a:solidFill>
                  <a:schemeClr val="tx1"/>
                </a:solidFill>
                <a:effectLst/>
                <a:latin typeface="+mn-lt"/>
                <a:ea typeface="+mn-ea"/>
                <a:cs typeface="+mn-cs"/>
              </a:rPr>
              <a:t>nalagamo le iz uradnih virov</a:t>
            </a:r>
            <a:r>
              <a:rPr lang="sl-SI" sz="1200" kern="1200" dirty="0">
                <a:solidFill>
                  <a:schemeClr val="tx1"/>
                </a:solidFill>
                <a:effectLst/>
                <a:latin typeface="+mn-lt"/>
                <a:ea typeface="+mn-ea"/>
                <a:cs typeface="+mn-cs"/>
              </a:rPr>
              <a:t>, kot sta Google </a:t>
            </a:r>
            <a:r>
              <a:rPr lang="sl-SI" sz="1200" kern="1200" dirty="0" err="1">
                <a:solidFill>
                  <a:schemeClr val="tx1"/>
                </a:solidFill>
                <a:effectLst/>
                <a:latin typeface="+mn-lt"/>
                <a:ea typeface="+mn-ea"/>
                <a:cs typeface="+mn-cs"/>
              </a:rPr>
              <a:t>Play</a:t>
            </a:r>
            <a:r>
              <a:rPr lang="sl-SI" sz="1200" kern="1200" dirty="0">
                <a:solidFill>
                  <a:schemeClr val="tx1"/>
                </a:solidFill>
                <a:effectLst/>
                <a:latin typeface="+mn-lt"/>
                <a:ea typeface="+mn-ea"/>
                <a:cs typeface="+mn-cs"/>
              </a:rPr>
              <a:t> in </a:t>
            </a:r>
            <a:r>
              <a:rPr lang="sl-SI" sz="1200" kern="1200" dirty="0" err="1">
                <a:solidFill>
                  <a:schemeClr val="tx1"/>
                </a:solidFill>
                <a:effectLst/>
                <a:latin typeface="+mn-lt"/>
                <a:ea typeface="+mn-ea"/>
                <a:cs typeface="+mn-cs"/>
              </a:rPr>
              <a:t>App</a:t>
            </a:r>
            <a:r>
              <a:rPr lang="sl-SI" sz="1200" kern="1200" dirty="0">
                <a:solidFill>
                  <a:schemeClr val="tx1"/>
                </a:solidFill>
                <a:effectLst/>
                <a:latin typeface="+mn-lt"/>
                <a:ea typeface="+mn-ea"/>
                <a:cs typeface="+mn-cs"/>
              </a:rPr>
              <a:t>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Seveda si ne naložite čisto vsake aplikacije – najprej premislite, če jo res potrebujete. Ko pa je ne uporabljate več, jo izbrišite s telefona.</a:t>
            </a:r>
            <a:r>
              <a:rPr lang="sl-SI"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Nekatere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lahko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zahtevajo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zelo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veliko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dovoljenj</a:t>
            </a:r>
            <a:r>
              <a:rPr lang="en-US" sz="1200" kern="1200" dirty="0">
                <a:solidFill>
                  <a:schemeClr val="tx1"/>
                </a:solidFill>
                <a:effectLst/>
                <a:latin typeface="+mn-lt"/>
                <a:ea typeface="+mn-ea"/>
                <a:cs typeface="+mn-cs"/>
              </a:rPr>
              <a:t> za </a:t>
            </a:r>
            <a:r>
              <a:rPr lang="en-US" sz="1200" kern="1200" dirty="0" err="1">
                <a:solidFill>
                  <a:schemeClr val="tx1"/>
                </a:solidFill>
                <a:effectLst/>
                <a:latin typeface="+mn-lt"/>
                <a:ea typeface="+mn-ea"/>
                <a:cs typeface="+mn-cs"/>
              </a:rPr>
              <a:t>svoje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delovanje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Če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prepričani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zakaj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potrebuje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dovoljenje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lahko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zahtevo</a:t>
            </a:r>
            <a:r>
              <a:rPr lang="en-US" sz="1200" kern="1200" dirty="0">
                <a:solidFill>
                  <a:schemeClr val="tx1"/>
                </a:solidFill>
                <a:effectLst/>
                <a:latin typeface="+mn-lt"/>
                <a:ea typeface="+mn-ea"/>
                <a:cs typeface="+mn-cs"/>
              </a:rPr>
              <a:t> po </a:t>
            </a:r>
            <a:r>
              <a:rPr lang="en-US" sz="1200" kern="1200" dirty="0" err="1">
                <a:solidFill>
                  <a:schemeClr val="tx1"/>
                </a:solidFill>
                <a:effectLst/>
                <a:latin typeface="+mn-lt"/>
                <a:ea typeface="+mn-ea"/>
                <a:cs typeface="+mn-cs"/>
              </a:rPr>
              <a:t>dostopu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zavrnete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a:t>
            </a:r>
            <a:r>
              <a:rPr lang="en-US" sz="1200" kern="1200" dirty="0">
                <a:solidFill>
                  <a:schemeClr val="tx1"/>
                </a:solidFill>
                <a:effectLst/>
                <a:latin typeface="+mn-lt"/>
                <a:ea typeface="+mn-ea"/>
                <a:cs typeface="+mn-cs"/>
              </a:rPr>
              <a:t> pa </a:t>
            </a:r>
            <a:r>
              <a:rPr lang="en-US" sz="1200" kern="1200" dirty="0" err="1">
                <a:solidFill>
                  <a:schemeClr val="tx1"/>
                </a:solidFill>
                <a:effectLst/>
                <a:latin typeface="+mn-lt"/>
                <a:ea typeface="+mn-ea"/>
                <a:cs typeface="+mn-cs"/>
              </a:rPr>
              <a:t>namestite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drugo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npr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Če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aplikacija</a:t>
            </a:r>
            <a:r>
              <a:rPr lang="en-US" sz="1200" kern="1200" dirty="0">
                <a:solidFill>
                  <a:schemeClr val="tx1"/>
                </a:solidFill>
                <a:effectLst/>
                <a:latin typeface="+mn-lt"/>
                <a:ea typeface="+mn-ea"/>
                <a:cs typeface="+mn-cs"/>
              </a:rPr>
              <a:t> za </a:t>
            </a:r>
            <a:r>
              <a:rPr lang="en-US" sz="1200" kern="1200" dirty="0" err="1">
                <a:solidFill>
                  <a:schemeClr val="tx1"/>
                </a:solidFill>
                <a:effectLst/>
                <a:latin typeface="+mn-lt"/>
                <a:ea typeface="+mn-ea"/>
                <a:cs typeface="+mn-cs"/>
              </a:rPr>
              <a:t>vklop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svetilke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zahteva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dostop</a:t>
            </a:r>
            <a:r>
              <a:rPr lang="en-US" sz="1200" kern="1200" dirty="0">
                <a:solidFill>
                  <a:schemeClr val="tx1"/>
                </a:solidFill>
                <a:effectLst/>
                <a:latin typeface="+mn-lt"/>
                <a:ea typeface="+mn-ea"/>
                <a:cs typeface="+mn-cs"/>
              </a:rPr>
              <a:t> do SMS </a:t>
            </a:r>
            <a:r>
              <a:rPr lang="en-US" sz="1200" kern="1200" dirty="0" err="1">
                <a:solidFill>
                  <a:schemeClr val="tx1"/>
                </a:solidFill>
                <a:effectLst/>
                <a:latin typeface="+mn-lt"/>
                <a:ea typeface="+mn-ea"/>
                <a:cs typeface="+mn-cs"/>
              </a:rPr>
              <a:t>sporočil</a:t>
            </a:r>
            <a:r>
              <a:rPr lang="en-US" sz="1200" kern="1200" dirty="0">
                <a:solidFill>
                  <a:schemeClr val="tx1"/>
                </a:solidFill>
                <a:effectLst/>
                <a:latin typeface="+mn-lt"/>
                <a:ea typeface="+mn-ea"/>
                <a:cs typeface="+mn-cs"/>
              </a:rPr>
              <a:t>, je to </a:t>
            </a:r>
            <a:r>
              <a:rPr lang="en-US" sz="1200" kern="1200" dirty="0" err="1">
                <a:solidFill>
                  <a:schemeClr val="tx1"/>
                </a:solidFill>
                <a:effectLst/>
                <a:latin typeface="+mn-lt"/>
                <a:ea typeface="+mn-ea"/>
                <a:cs typeface="+mn-cs"/>
              </a:rPr>
              <a:t>precej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sumljiv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znak</a:t>
            </a:r>
            <a:r>
              <a:rPr lang="en-US"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se aplikacija povezuje z internetom, bodite pozorni na stroške, še posebej v tujini.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Redno posodabljajte aplikacije in mobilni telefon, saj s tem odpravljate varnostne luknje.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280223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endParaRPr lang="sl-SI" dirty="0"/>
          </a:p>
          <a:p>
            <a:r>
              <a:rPr lang="sl-SI" dirty="0"/>
              <a:t>Če povzamemo: </a:t>
            </a:r>
          </a:p>
          <a:p>
            <a:endParaRPr lang="sl-SI" dirty="0"/>
          </a:p>
          <a:p>
            <a:pPr lvl="0"/>
            <a:r>
              <a:rPr lang="sl-SI" sz="1200" kern="1200" dirty="0">
                <a:solidFill>
                  <a:schemeClr val="tx1"/>
                </a:solidFill>
                <a:effectLst/>
                <a:latin typeface="+mn-lt"/>
                <a:ea typeface="+mn-ea"/>
                <a:cs typeface="+mn-cs"/>
              </a:rPr>
              <a:t>- Pametni telefon zaščitimo s kodo za zaklep zaslona, ki je ne delimo z drugimi, zaslon pa zaklenemo vedno, ko telefona ne uporabljamo. </a:t>
            </a:r>
          </a:p>
          <a:p>
            <a:pPr lvl="0"/>
            <a:r>
              <a:rPr lang="sl-SI" sz="1200" kern="1200" dirty="0">
                <a:solidFill>
                  <a:schemeClr val="tx1"/>
                </a:solidFill>
                <a:effectLst/>
                <a:latin typeface="+mn-lt"/>
                <a:ea typeface="+mn-ea"/>
                <a:cs typeface="+mn-cs"/>
              </a:rPr>
              <a:t>- Fotografije in druge pomembne podatke s telefona varnostno kopiramo še na tablico ali računalnik.</a:t>
            </a:r>
          </a:p>
          <a:p>
            <a:pPr lvl="0"/>
            <a:r>
              <a:rPr lang="sl-SI" sz="1200" kern="1200" dirty="0">
                <a:solidFill>
                  <a:schemeClr val="tx1"/>
                </a:solidFill>
                <a:effectLst/>
                <a:latin typeface="+mn-lt"/>
                <a:ea typeface="+mn-ea"/>
                <a:cs typeface="+mn-cs"/>
              </a:rPr>
              <a:t>- Na varno shranimo IMEI oz. serijsko številko naprave, da jo bomo našli, če nam telefon ukradejo in bomo mogli podati prijavo na policijo.</a:t>
            </a:r>
          </a:p>
          <a:p>
            <a:pPr lvl="0"/>
            <a:r>
              <a:rPr lang="sl-SI" sz="1200" kern="1200" dirty="0">
                <a:solidFill>
                  <a:schemeClr val="tx1"/>
                </a:solidFill>
                <a:effectLst/>
                <a:latin typeface="+mn-lt"/>
                <a:ea typeface="+mn-ea"/>
                <a:cs typeface="+mn-cs"/>
              </a:rPr>
              <a:t>- Nikoli ne vpisujemo svojega gesla za spletno banko v prijavni obrazec, kamor nas pripelje povezava v SMS sporočilu – resničnost navedb vedno preverimo pri svoji banki.</a:t>
            </a:r>
          </a:p>
          <a:p>
            <a:pPr lvl="0"/>
            <a:r>
              <a:rPr lang="sl-SI" sz="1200" kern="1200" dirty="0">
                <a:solidFill>
                  <a:schemeClr val="tx1"/>
                </a:solidFill>
                <a:effectLst/>
                <a:latin typeface="+mn-lt"/>
                <a:ea typeface="+mn-ea"/>
                <a:cs typeface="+mn-cs"/>
              </a:rPr>
              <a:t>- Nasploh nikomur ne zaupamo gesla  za dostop do spletne banke, pa če nas še tako lepo prosi in prepričuje</a:t>
            </a:r>
          </a:p>
          <a:p>
            <a:pPr lvl="0"/>
            <a:r>
              <a:rPr lang="sl-SI" sz="1200" kern="1200" dirty="0">
                <a:solidFill>
                  <a:schemeClr val="tx1"/>
                </a:solidFill>
                <a:effectLst/>
                <a:latin typeface="+mn-lt"/>
                <a:ea typeface="+mn-ea"/>
                <a:cs typeface="+mn-cs"/>
              </a:rPr>
              <a:t>- Na</a:t>
            </a:r>
            <a:r>
              <a:rPr lang="en-US" sz="1200" kern="1200" dirty="0" err="1">
                <a:solidFill>
                  <a:schemeClr val="tx1"/>
                </a:solidFill>
                <a:effectLst/>
                <a:latin typeface="+mn-lt"/>
                <a:ea typeface="+mn-ea"/>
                <a:cs typeface="+mn-cs"/>
              </a:rPr>
              <a:t>meščamo</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le aplikacije z uradnih virov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celoten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telefon</a:t>
            </a:r>
            <a:r>
              <a:rPr lang="en-US" sz="1200" kern="1200" dirty="0">
                <a:solidFill>
                  <a:schemeClr val="tx1"/>
                </a:solidFill>
                <a:effectLst/>
                <a:latin typeface="+mn-lt"/>
                <a:ea typeface="+mn-ea"/>
                <a:cs typeface="+mn-cs"/>
              </a:rPr>
              <a:t> pa r</a:t>
            </a:r>
            <a:r>
              <a:rPr lang="sl-SI" sz="1200" kern="1200" dirty="0" err="1">
                <a:solidFill>
                  <a:schemeClr val="tx1"/>
                </a:solidFill>
                <a:effectLst/>
                <a:latin typeface="+mn-lt"/>
                <a:ea typeface="+mn-ea"/>
                <a:cs typeface="+mn-cs"/>
              </a:rPr>
              <a:t>edno</a:t>
            </a:r>
            <a:r>
              <a:rPr lang="sl-SI" sz="1200" kern="1200" dirty="0">
                <a:solidFill>
                  <a:schemeClr val="tx1"/>
                </a:solidFill>
                <a:effectLst/>
                <a:latin typeface="+mn-lt"/>
                <a:ea typeface="+mn-ea"/>
                <a:cs typeface="+mn-cs"/>
              </a:rPr>
              <a:t> posodabljamo</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209234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In nenazadnje, če kdaj niste prepričani, ali gre za prevaro – vprašajte. 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13</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Na prvem mestu zato izpostavljamo </a:t>
            </a:r>
            <a:r>
              <a:rPr lang="sl-SI" b="1" dirty="0"/>
              <a:t>pomen zaklepanja zaslona</a:t>
            </a:r>
            <a:r>
              <a:rPr lang="sl-SI" b="0" dirty="0"/>
              <a:t> in </a:t>
            </a:r>
            <a:r>
              <a:rPr lang="sl-SI" b="1" dirty="0"/>
              <a:t>izdelavo varnostnih kopij pomembnih dokumentov, fotografij in videoposnetkov</a:t>
            </a:r>
            <a:r>
              <a:rPr lang="sl-SI" dirty="0"/>
              <a:t>, ki jih hranimo na telefonu. Poleg tega pa je pomembno, da si </a:t>
            </a:r>
            <a:r>
              <a:rPr lang="sl-SI" b="1" dirty="0"/>
              <a:t>zapišemo in na varno shranimo tudi serijsko številko naprave</a:t>
            </a:r>
            <a:r>
              <a:rPr lang="sl-SI" dirty="0"/>
              <a:t>, če bi v primeru kraje mobilnega telefona podali prijavo na policijo.  </a:t>
            </a:r>
            <a:br>
              <a:rPr lang="sl-SI" dirty="0"/>
            </a:b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Podrobneje bomo spoznali </a:t>
            </a:r>
            <a:r>
              <a:rPr lang="sl-SI" b="1" dirty="0"/>
              <a:t>dve najpogostejši prevari, s kateri goljufi ciljajo na uporabnike pametnih telefonov </a:t>
            </a:r>
            <a:r>
              <a:rPr lang="sl-SI" dirty="0"/>
              <a:t>– to sta </a:t>
            </a:r>
            <a:r>
              <a:rPr lang="sl-SI" dirty="0" err="1"/>
              <a:t>phishing</a:t>
            </a:r>
            <a:r>
              <a:rPr lang="sl-SI" dirty="0"/>
              <a:t> (ali ribarjenje za podatki) prek SMS sporočil oz. </a:t>
            </a:r>
            <a:r>
              <a:rPr lang="sl-SI" b="1" dirty="0" err="1"/>
              <a:t>smishing</a:t>
            </a:r>
            <a:r>
              <a:rPr lang="sl-SI" b="1" dirty="0"/>
              <a:t> </a:t>
            </a:r>
            <a:r>
              <a:rPr lang="sl-SI" dirty="0"/>
              <a:t>in pa </a:t>
            </a:r>
            <a:r>
              <a:rPr lang="sl-SI" b="1" dirty="0"/>
              <a:t>lažne nagradne igre</a:t>
            </a:r>
            <a:r>
              <a:rPr lang="sl-S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Ker na telefonu, za razliko od računalnika, </a:t>
            </a:r>
            <a:r>
              <a:rPr lang="sl-SI" b="1" dirty="0"/>
              <a:t>namesto programov uporabljamo aplikacije</a:t>
            </a:r>
            <a:r>
              <a:rPr lang="sl-SI" dirty="0"/>
              <a:t>, bomo nekaj besed namenili tudi njihovi varni uporabi in si odgovorili na vprašanje, zakaj moramo aplikacije in operacijski sistem redno posodabljati?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Cilj učne ure: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Predstaviti osnovne mehanizme za varno rokovanje s pametnim telefonom.</a:t>
            </a:r>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10883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PIN kodo poznamo že iz časov ‚običajnih mobilnih telefonov‘. Z njo odklepamo SIM kartico takrat, ko telefon popolnoma izklopimo ali se izklopi sam, ker se nam izprazni baterija in v primeru, ko SIM kartico prestavimo v drugo napravo.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Zelo pomembno je, da </a:t>
            </a:r>
            <a:r>
              <a:rPr lang="sl-SI" b="1" dirty="0"/>
              <a:t>vedno, ko telefona ne uporabljamo, zaklenemo zaslon</a:t>
            </a:r>
            <a:r>
              <a:rPr lang="sl-SI" dirty="0"/>
              <a:t>. To storimo tako, da pritisnemo na gumb ob strani. Zakaj je to pomembno? Če zaslona ne zaklenemo, se lahko zgodi, da nehote in nevede pritiskamo na gumbe in ukaze. Prav tako je, če odklenjenega odložimo na javnem mestu, bolj na udaru oz. bolj mikaven za nepridiprave, ki lahko takoj prevzamejo nadzor nad telefonom, brez, da bi si prej belili glavo z ugibanjem vašega gesla.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Za </a:t>
            </a:r>
            <a:r>
              <a:rPr lang="sl-SI" dirty="0" err="1"/>
              <a:t>odklep</a:t>
            </a:r>
            <a:r>
              <a:rPr lang="sl-SI" dirty="0"/>
              <a:t> zaslona pa uporabljamo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a:t>- številčno geslo</a:t>
            </a:r>
            <a:r>
              <a:rPr lang="en-US" b="1" dirty="0"/>
              <a:t> (PIN </a:t>
            </a:r>
            <a:r>
              <a:rPr lang="en-US" b="1" dirty="0" err="1"/>
              <a:t>kodo</a:t>
            </a:r>
            <a:r>
              <a:rPr lang="en-US" b="1" dirty="0"/>
              <a:t>)</a:t>
            </a:r>
            <a:r>
              <a:rPr lang="sl-SI"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l-SI" b="1" dirty="0"/>
              <a:t>vzorec ali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l-SI" b="1" dirty="0"/>
              <a:t>prstni odtis</a:t>
            </a:r>
            <a:r>
              <a:rPr lang="sl-SI"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kateri način od teh treh je najbolj varen?  - To bo prstni odtis, ker je edinstven samo nam. Gesla, vzorca in PIN kode nikoli ne delimo z drugimi.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283621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telefonu hranimo različne podatke, od telefonskih številk, do fotografij in videoposnetkov. Če izgubimo telefon, na katerem imamo vse fotografije in videoposnetke, pa tudi druge pomembne datoteke, z njim izgubimo tudi vse to. Zato je dobro, da sproti kopiramo fotografije in ostale pomembne datoteke na tablico ali računalnik.</a:t>
            </a:r>
          </a:p>
          <a:p>
            <a:endParaRPr lang="sl-SI" dirty="0"/>
          </a:p>
          <a:p>
            <a:endParaRPr lang="sl-SI" dirty="0"/>
          </a:p>
          <a:p>
            <a:r>
              <a:rPr lang="sl-SI"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71702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Zapišemo si IMEI številko in jo shranimo nekam na varno. Najdemo jo tako, da vtipkamo *#06 # in pritisnemo na gumb kliči. Zapisana pa je tudi na garancijskem listu oz. škatli od telefona.</a:t>
            </a:r>
          </a:p>
          <a:p>
            <a:endParaRPr lang="sl-SI" sz="1200" kern="1200" dirty="0">
              <a:solidFill>
                <a:schemeClr val="tx1"/>
              </a:solidFill>
              <a:effectLst/>
              <a:latin typeface="+mn-lt"/>
              <a:ea typeface="+mn-ea"/>
              <a:cs typeface="+mn-cs"/>
            </a:endParaRPr>
          </a:p>
          <a:p>
            <a:r>
              <a:rPr lang="sl-SI" dirty="0"/>
              <a:t>IMEI številka je serijska številka naprave. To številko bi potrebovali v primeru, če nam ukradejo telefon in bi želeli krajo prijaviti policiji. </a:t>
            </a:r>
          </a:p>
          <a:p>
            <a:r>
              <a:rPr lang="sl-SI" dirty="0"/>
              <a:t>Posebej priporočljivo je, da si IMEI številko zapišete preden se odpravite in na počitnice v tujino.</a:t>
            </a:r>
          </a:p>
          <a:p>
            <a:r>
              <a:rPr lang="sl-SI"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46634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Najpogostejša prevara, ko govorimo o pametnih telefonih, je tako imenovani </a:t>
            </a:r>
            <a:r>
              <a:rPr lang="sl-SI" b="1" dirty="0" err="1"/>
              <a:t>smishing</a:t>
            </a:r>
            <a:r>
              <a:rPr lang="sl-SI" b="1" dirty="0"/>
              <a:t> oz. lažna SMS sporočila za krajo gesla  </a:t>
            </a:r>
            <a:r>
              <a:rPr lang="sl-SI" dirty="0"/>
              <a:t>- najpogosteje izgleda, kot bi jih pošiljale banke, pošta in dostavne službe.  V resnici pa nam jih pošiljajo kar  goljufi sami.  Potem računajo, da se bomo hitro odzvali na vsebino sporočila in kliknili na povezavo ter vnesli geslo. Če to storimo, lahko pride do finančnega oškodovanja, saj goljufom omogočimo dostop do spletne banke. </a:t>
            </a:r>
          </a:p>
          <a:p>
            <a:endParaRPr lang="sl-SI" dirty="0"/>
          </a:p>
          <a:p>
            <a:r>
              <a:rPr lang="sl-SI" b="1" dirty="0"/>
              <a:t>Banke, pošta, Finančna uprava in druge zaupanja vredne institucije vas nikoli ne bodo pozivale za vpis gesla prek povezave v sporočilu! </a:t>
            </a:r>
          </a:p>
          <a:p>
            <a:endParaRPr lang="sl-SI" b="1" dirty="0"/>
          </a:p>
          <a:p>
            <a:r>
              <a:rPr lang="sl-SI" b="0" dirty="0"/>
              <a:t>Poglejmo primer.</a:t>
            </a:r>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168538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Tukaj vidimo primer ribarjenja za gesli v obliki SMS sporočila, ki mu rečemo tudi </a:t>
            </a:r>
            <a:r>
              <a:rPr lang="sl-SI" dirty="0" err="1"/>
              <a:t>smishing</a:t>
            </a:r>
            <a:r>
              <a:rPr lang="sl-SI" dirty="0"/>
              <a:t> – Goljufi množično pošiljajo tovrstna </a:t>
            </a:r>
            <a:r>
              <a:rPr lang="sl-SI" b="1" dirty="0"/>
              <a:t>SMS sporočila, da bi nam ukradli  podatke za dostop do spletne banke</a:t>
            </a:r>
            <a:r>
              <a:rPr lang="sl-SI" dirty="0"/>
              <a:t>. Vsebina sporočila je lažna in levega sporočila v resnici ni poslala banka, tako kot desnega ni poslala Finančna uprava.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Pomembno je, da v teh primerih ne klikate na povezave in ne vnašate podatkov in gesla! </a:t>
            </a:r>
            <a:r>
              <a:rPr lang="sl-SI" sz="1200" b="1" kern="1200" dirty="0">
                <a:solidFill>
                  <a:schemeClr val="tx1"/>
                </a:solidFill>
                <a:effectLst/>
                <a:latin typeface="+mn-lt"/>
                <a:ea typeface="+mn-ea"/>
                <a:cs typeface="+mn-cs"/>
              </a:rPr>
              <a:t>Goljufi želijo z grožnjami z blokado računa in podobno le preusmeriti našo pozornost</a:t>
            </a:r>
            <a:r>
              <a:rPr lang="sl-SI" sz="1200" kern="1200" dirty="0">
                <a:solidFill>
                  <a:schemeClr val="tx1"/>
                </a:solidFill>
                <a:effectLst/>
                <a:latin typeface="+mn-lt"/>
                <a:ea typeface="+mn-ea"/>
                <a:cs typeface="+mn-cs"/>
              </a:rPr>
              <a:t> in nas zvabiti, da kliknemo na povezavo v SMS sporočilu ter vnesemo podatke. </a:t>
            </a:r>
            <a:endParaRPr lang="en-SI" dirty="0"/>
          </a:p>
          <a:p>
            <a:endParaRPr lang="sl-SI" dirty="0"/>
          </a:p>
          <a:p>
            <a:r>
              <a:rPr lang="sl-SI" dirty="0"/>
              <a:t>Če niste prepričani, zakaj ste neko sporočilo prejeli, vedno raje vprašajte.</a:t>
            </a:r>
          </a:p>
          <a:p>
            <a:endParaRPr lang="sl-SI" dirty="0"/>
          </a:p>
          <a:p>
            <a:r>
              <a:rPr lang="sl-SI" sz="1200" kern="1200" dirty="0">
                <a:solidFill>
                  <a:schemeClr val="tx1"/>
                </a:solidFill>
                <a:effectLst/>
                <a:latin typeface="+mn-lt"/>
                <a:ea typeface="+mn-ea"/>
                <a:cs typeface="+mn-cs"/>
              </a:rPr>
              <a:t> </a:t>
            </a:r>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95695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Kako prepoznamo lažna SMS sporočilo za krajo podatkov?</a:t>
            </a:r>
          </a:p>
          <a:p>
            <a:endParaRPr lang="sl-SI" dirty="0"/>
          </a:p>
          <a:p>
            <a:r>
              <a:rPr lang="sl-SI" dirty="0"/>
              <a:t>Sporočilo </a:t>
            </a:r>
            <a:r>
              <a:rPr lang="sl-SI" b="1" dirty="0"/>
              <a:t>vedno vsebuje spletno povezavo</a:t>
            </a:r>
          </a:p>
          <a:p>
            <a:r>
              <a:rPr lang="sl-SI" dirty="0"/>
              <a:t>Sporočilo nagovarja k hipnemu dejanju</a:t>
            </a:r>
            <a:r>
              <a:rPr lang="sl-SI" b="1" dirty="0"/>
              <a:t>, mudi se, ukrepati moramo takoj</a:t>
            </a:r>
            <a:r>
              <a:rPr lang="sl-SI" dirty="0"/>
              <a:t>, zato, da bi nas prestrašili in prepričali v klik.</a:t>
            </a:r>
          </a:p>
          <a:p>
            <a:endParaRPr lang="sl-SI" dirty="0"/>
          </a:p>
          <a:p>
            <a:r>
              <a:rPr lang="sl-SI" dirty="0"/>
              <a:t>Če kliknete na povezavo, vas pripelje na lažno spletno stran, ki lahko izgleda popolnoma enako, kot vaš spletna banka. Tam se nahaja prijavni obrazec, ki je ponarejen.</a:t>
            </a:r>
          </a:p>
          <a:p>
            <a:r>
              <a:rPr lang="sl-SI" dirty="0"/>
              <a:t>Goljufi, ki v resnici pošiljajo lažna sporočila želijo vaše geslo za spletno banko. </a:t>
            </a:r>
          </a:p>
          <a:p>
            <a:endParaRPr lang="sl-SI" dirty="0"/>
          </a:p>
          <a:p>
            <a:r>
              <a:rPr lang="sl-SI" b="1" dirty="0"/>
              <a:t>Če na lažni spletni strani vpišete geslo, ga v resnici posredujete goljufu,</a:t>
            </a:r>
            <a:r>
              <a:rPr lang="sl-SI" dirty="0"/>
              <a:t> ki dobi nadzor nad vašim bančnim računom.</a:t>
            </a:r>
          </a:p>
          <a:p>
            <a:endParaRPr lang="sl-SI" dirty="0"/>
          </a:p>
          <a:p>
            <a:r>
              <a:rPr lang="sl-SI" dirty="0"/>
              <a:t>Pomembno si je zapomniti, da vas banka nikoli ne bo pozvala k vpisu gesla prek povezave. </a:t>
            </a:r>
          </a:p>
          <a:p>
            <a:endParaRPr lang="sl-SI" dirty="0"/>
          </a:p>
          <a:p>
            <a:r>
              <a:rPr lang="sl-SI" dirty="0"/>
              <a:t>Če dobite sporočilo od banke, pa ne veste, če gre za lažno ali resnično obvestilo, se raje pozanimajte neposredno pri banki, ali vprašajte koga od bližnjih in prijateljev.</a:t>
            </a:r>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136726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Mogoče ste kdaj prejeli obvestilo, da ste bili izžrebani ali da ste zadeli nagrado na nagradni igri, v kateri pa sploh niste sodelovali.</a:t>
            </a:r>
          </a:p>
          <a:p>
            <a:r>
              <a:rPr lang="sl-SI" sz="1200" kern="1200" dirty="0">
                <a:solidFill>
                  <a:schemeClr val="tx1"/>
                </a:solidFill>
                <a:effectLst/>
                <a:latin typeface="+mn-lt"/>
                <a:ea typeface="+mn-ea"/>
                <a:cs typeface="+mn-cs"/>
              </a:rPr>
              <a:t>Ali pa ste dobili obvestilo, da lahko </a:t>
            </a:r>
            <a:r>
              <a:rPr lang="sl-SI" sz="1200" kern="1200" dirty="0" err="1">
                <a:solidFill>
                  <a:schemeClr val="tx1"/>
                </a:solidFill>
                <a:effectLst/>
                <a:latin typeface="+mn-lt"/>
                <a:ea typeface="+mn-ea"/>
                <a:cs typeface="+mn-cs"/>
              </a:rPr>
              <a:t>zadanete</a:t>
            </a:r>
            <a:r>
              <a:rPr lang="sl-SI" sz="1200" kern="1200" dirty="0">
                <a:solidFill>
                  <a:schemeClr val="tx1"/>
                </a:solidFill>
                <a:effectLst/>
                <a:latin typeface="+mn-lt"/>
                <a:ea typeface="+mn-ea"/>
                <a:cs typeface="+mn-cs"/>
              </a:rPr>
              <a:t> novi </a:t>
            </a:r>
            <a:r>
              <a:rPr lang="sl-SI" sz="1200" kern="1200" dirty="0" err="1">
                <a:solidFill>
                  <a:schemeClr val="tx1"/>
                </a:solidFill>
                <a:effectLst/>
                <a:latin typeface="+mn-lt"/>
                <a:ea typeface="+mn-ea"/>
                <a:cs typeface="+mn-cs"/>
              </a:rPr>
              <a:t>iPhone</a:t>
            </a:r>
            <a:r>
              <a:rPr lang="sl-SI" sz="1200" kern="1200" dirty="0">
                <a:solidFill>
                  <a:schemeClr val="tx1"/>
                </a:solidFill>
                <a:effectLst/>
                <a:latin typeface="+mn-lt"/>
                <a:ea typeface="+mn-ea"/>
                <a:cs typeface="+mn-cs"/>
              </a:rPr>
              <a:t>, če vpišete telefonsko številko in plačate 1 €.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Gre seveda za prevaro in nagrade ne boste prejeli. Lahko pa ste finančno oškodovani. </a:t>
            </a:r>
            <a:endParaRPr lang="sl-SI" dirty="0"/>
          </a:p>
          <a:p>
            <a:endParaRPr lang="sl-SI" dirty="0"/>
          </a:p>
          <a:p>
            <a:r>
              <a:rPr lang="sl-SI" dirty="0"/>
              <a:t>V veliko primerih povezava odpelje na spletno stran z lažno nagradno igro, kjer </a:t>
            </a:r>
            <a:r>
              <a:rPr lang="sl-SI" b="1" dirty="0"/>
              <a:t>morate za sodelovanje vpisati svojo telefonsko številko</a:t>
            </a:r>
            <a:r>
              <a:rPr lang="sl-SI" dirty="0"/>
              <a:t>. Običajen namen teh sporočil je, da vas včlanijo v plačljiv SMS klub, ki vas lahko stane 20 €  in več na mesec.</a:t>
            </a:r>
          </a:p>
          <a:p>
            <a:endParaRPr lang="sl-SI" dirty="0"/>
          </a:p>
          <a:p>
            <a:r>
              <a:rPr lang="sl-SI" b="1" dirty="0"/>
              <a:t>Zlato pravilo uporabe interneta je, da če se nekaj zdi predobro, da bi bilo res, potem zelo verjetno ni.</a:t>
            </a:r>
          </a:p>
          <a:p>
            <a:endParaRPr lang="sl-SI" b="1" dirty="0"/>
          </a:p>
          <a:p>
            <a:r>
              <a:rPr lang="sl-SI" sz="1200" kern="1200" dirty="0">
                <a:solidFill>
                  <a:schemeClr val="tx1"/>
                </a:solidFill>
                <a:effectLst/>
                <a:latin typeface="+mn-lt"/>
                <a:ea typeface="+mn-ea"/>
                <a:cs typeface="+mn-cs"/>
              </a:rPr>
              <a:t>Preden kamorkoli vpišete svojo telefonsko številko, vedno preberite drobni tisk in se prepričajte, komu bodo podatki posredovani in ali bodo ob tem nastali dodatni stroški.</a:t>
            </a:r>
            <a:endParaRPr lang="sl-SI" b="1"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180735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79C9-664D-03D7-D0E7-DD2029FA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FCAA302F-270E-5A95-A256-42FF95EF5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2C9AEAC-167C-DDCD-4992-8F883632D7B6}"/>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5" name="Footer Placeholder 4">
            <a:extLst>
              <a:ext uri="{FF2B5EF4-FFF2-40B4-BE49-F238E27FC236}">
                <a16:creationId xmlns:a16="http://schemas.microsoft.com/office/drawing/2014/main" id="{668FB05E-A870-E47C-D0F1-31E824EC7BD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0CEF78C-F561-4BEF-3BD3-092A10CA85D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59115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6B4D-EA24-FE89-D8AD-B5FF121CADDB}"/>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B71C82C5-5D17-4DE8-FBBD-8562BCE02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104C9BB-57CF-17FF-37F1-F669DE455821}"/>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5" name="Footer Placeholder 4">
            <a:extLst>
              <a:ext uri="{FF2B5EF4-FFF2-40B4-BE49-F238E27FC236}">
                <a16:creationId xmlns:a16="http://schemas.microsoft.com/office/drawing/2014/main" id="{AE62381A-133E-E219-7806-6A5BE9F0E814}"/>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095B976-FE47-5F41-323F-0A4A618FF893}"/>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175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87F63-0B53-ED7E-5B95-B50C336C8A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5B6A1988-0F54-0FB2-9EE6-4E46AB72D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A126FD1E-3D28-EE9C-6854-DC714401D48F}"/>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5" name="Footer Placeholder 4">
            <a:extLst>
              <a:ext uri="{FF2B5EF4-FFF2-40B4-BE49-F238E27FC236}">
                <a16:creationId xmlns:a16="http://schemas.microsoft.com/office/drawing/2014/main" id="{A545E308-C9F4-E2A6-7A68-6DB9A9DB775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E9EFC24-BB8A-651F-2AA7-51B3DD7F77E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2318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D60-E0D7-0410-A687-8D7BC6F93181}"/>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81B75B07-C155-39F7-BDC6-E6075F27F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4289C586-7ECC-4E21-0CB6-47C321BB6659}"/>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5" name="Footer Placeholder 4">
            <a:extLst>
              <a:ext uri="{FF2B5EF4-FFF2-40B4-BE49-F238E27FC236}">
                <a16:creationId xmlns:a16="http://schemas.microsoft.com/office/drawing/2014/main" id="{B3C6E87C-7A8F-588F-0830-FFE25CABB652}"/>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580540B-F0CB-6607-4D28-6D3E2FC0B5F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926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D8A-CB3E-0F66-D819-0931F16FC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DD3F6C55-5620-DFB4-2F6C-EA108981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546F1-D4E9-406A-31F8-814CE7DBDF53}"/>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5" name="Footer Placeholder 4">
            <a:extLst>
              <a:ext uri="{FF2B5EF4-FFF2-40B4-BE49-F238E27FC236}">
                <a16:creationId xmlns:a16="http://schemas.microsoft.com/office/drawing/2014/main" id="{0A824562-BEE8-EF3D-6C33-9EFBC130348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8775A28-9945-321C-8D3E-830511CA99D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671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1C2-7998-3391-D206-9ED36D913753}"/>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08B041DE-49D3-051F-CD11-5EAADC319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0045FC7C-6D64-6806-24E3-80FFB89F8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5EEC0D66-DC1F-1ADA-2BD4-C04AF72272B7}"/>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6" name="Footer Placeholder 5">
            <a:extLst>
              <a:ext uri="{FF2B5EF4-FFF2-40B4-BE49-F238E27FC236}">
                <a16:creationId xmlns:a16="http://schemas.microsoft.com/office/drawing/2014/main" id="{F3C8312B-2639-14EF-0481-915E4747440A}"/>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D3BB0CB-6650-C7AC-FE36-A30AC78F8326}"/>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672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3980-5091-B922-A9EE-216808E1B277}"/>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B0DF4B5-7991-BC2A-8934-6076CF69E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D9212-1B25-5DE8-1724-A74C398F1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D1BA1AF7-932D-2384-0BE0-DE1AD008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C4863D-8157-10B0-1F33-CC5E51FDB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D389E026-5E19-38B0-0A2C-DD49BC4C660D}"/>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8" name="Footer Placeholder 7">
            <a:extLst>
              <a:ext uri="{FF2B5EF4-FFF2-40B4-BE49-F238E27FC236}">
                <a16:creationId xmlns:a16="http://schemas.microsoft.com/office/drawing/2014/main" id="{9BDD5DFF-004B-0FEF-35BA-C7C35669C3E8}"/>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72939CF-AC92-4916-1634-40F259B3CB7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2402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07A-C7B2-9E8C-AA13-8A1B78624365}"/>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35EBDA64-7DF2-AC34-813E-9D8A0FBE7B40}"/>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4" name="Footer Placeholder 3">
            <a:extLst>
              <a:ext uri="{FF2B5EF4-FFF2-40B4-BE49-F238E27FC236}">
                <a16:creationId xmlns:a16="http://schemas.microsoft.com/office/drawing/2014/main" id="{7CD80215-8E3B-66E0-12B5-82B53C1ED35B}"/>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BB99899B-DE55-2FEC-B667-D98BE9F639B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4073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28400-072B-F2D2-A3CD-8C1D919233F2}"/>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3" name="Footer Placeholder 2">
            <a:extLst>
              <a:ext uri="{FF2B5EF4-FFF2-40B4-BE49-F238E27FC236}">
                <a16:creationId xmlns:a16="http://schemas.microsoft.com/office/drawing/2014/main" id="{CC84C30D-AB6E-C39B-D431-EAD2A9B3472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10A6BC93-C24E-3963-0EFE-754EBB3B71EC}"/>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4505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BB3-3066-6795-D2A8-1D4EE534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7E0B4333-236C-1AB8-99D4-0881EFD9C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68BC00CB-A068-6D19-CEBD-4249137B7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E9C-FC7B-85CF-577B-45FAE8A077B4}"/>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6" name="Footer Placeholder 5">
            <a:extLst>
              <a:ext uri="{FF2B5EF4-FFF2-40B4-BE49-F238E27FC236}">
                <a16:creationId xmlns:a16="http://schemas.microsoft.com/office/drawing/2014/main" id="{0B7BEADF-A47B-F335-DA04-88624285B072}"/>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1AE983C-5D7D-7386-8EAB-10ED2D91ED8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569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141B-EA9F-ADC2-37BD-A2CBE5832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D3B120BE-BC7A-2476-6F69-0F045833B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1128F5C4-0057-14B9-3CBC-A6D3D6A02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31365-AF84-3FE6-F583-574A3E85EC35}"/>
              </a:ext>
            </a:extLst>
          </p:cNvPr>
          <p:cNvSpPr>
            <a:spLocks noGrp="1"/>
          </p:cNvSpPr>
          <p:nvPr>
            <p:ph type="dt" sz="half" idx="10"/>
          </p:nvPr>
        </p:nvSpPr>
        <p:spPr/>
        <p:txBody>
          <a:bodyPr/>
          <a:lstStyle/>
          <a:p>
            <a:fld id="{52FF9F92-5676-4B45-B9D1-2F28192CB986}" type="datetimeFigureOut">
              <a:rPr lang="en-SI" smtClean="0"/>
              <a:t>09/21/2023</a:t>
            </a:fld>
            <a:endParaRPr lang="en-SI"/>
          </a:p>
        </p:txBody>
      </p:sp>
      <p:sp>
        <p:nvSpPr>
          <p:cNvPr id="6" name="Footer Placeholder 5">
            <a:extLst>
              <a:ext uri="{FF2B5EF4-FFF2-40B4-BE49-F238E27FC236}">
                <a16:creationId xmlns:a16="http://schemas.microsoft.com/office/drawing/2014/main" id="{54903135-3DDF-FFE4-2A35-F2B20543B87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F34A9C73-3128-D05A-BD8B-DAC9E2D0722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40682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B9C54-F816-1B78-D6A3-18D262FC7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F140E94C-2F4E-8EEE-A5D6-627080507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6D08770-9153-7F0B-6A08-B2722DFE6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F9F92-5676-4B45-B9D1-2F28192CB986}" type="datetimeFigureOut">
              <a:rPr lang="en-SI" smtClean="0"/>
              <a:t>09/21/2023</a:t>
            </a:fld>
            <a:endParaRPr lang="en-SI"/>
          </a:p>
        </p:txBody>
      </p:sp>
      <p:sp>
        <p:nvSpPr>
          <p:cNvPr id="5" name="Footer Placeholder 4">
            <a:extLst>
              <a:ext uri="{FF2B5EF4-FFF2-40B4-BE49-F238E27FC236}">
                <a16:creationId xmlns:a16="http://schemas.microsoft.com/office/drawing/2014/main" id="{7AF7F494-F8D4-46B7-9A4C-62613431F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330A8450-0995-523A-7312-A83D5991A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C5D14-FD47-41EE-9E16-DDC49BD5C2F5}" type="slidenum">
              <a:rPr lang="en-SI" smtClean="0"/>
              <a:t>‹#›</a:t>
            </a:fld>
            <a:endParaRPr lang="en-SI"/>
          </a:p>
        </p:txBody>
      </p:sp>
    </p:spTree>
    <p:extLst>
      <p:ext uri="{BB962C8B-B14F-4D97-AF65-F5344CB8AC3E}">
        <p14:creationId xmlns:p14="http://schemas.microsoft.com/office/powerpoint/2010/main" val="24785437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60244-3AC3-4F39-947A-B64A78C02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153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FCE868-C160-4F75-960F-4D58574F075E}"/>
              </a:ext>
            </a:extLst>
          </p:cNvPr>
          <p:cNvPicPr>
            <a:picLocks noChangeAspect="1"/>
          </p:cNvPicPr>
          <p:nvPr/>
        </p:nvPicPr>
        <p:blipFill rotWithShape="1">
          <a:blip r:embed="rId3">
            <a:extLst>
              <a:ext uri="{28A0092B-C50C-407E-A947-70E740481C1C}">
                <a14:useLocalDpi xmlns:a14="http://schemas.microsoft.com/office/drawing/2010/main" val="0"/>
              </a:ext>
            </a:extLst>
          </a:blip>
          <a:srcRect r="46084"/>
          <a:stretch/>
        </p:blipFill>
        <p:spPr>
          <a:xfrm>
            <a:off x="8456788" y="1227221"/>
            <a:ext cx="3454122" cy="5630779"/>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380791"/>
            <a:ext cx="10515600" cy="1944938"/>
          </a:xfrm>
        </p:spPr>
        <p:txBody>
          <a:bodyPr>
            <a:normAutofit/>
          </a:bodyPr>
          <a:lstStyle/>
          <a:p>
            <a:r>
              <a:rPr lang="sl-SI" sz="6600" b="1" dirty="0">
                <a:solidFill>
                  <a:schemeClr val="tx1">
                    <a:lumMod val="75000"/>
                    <a:lumOff val="25000"/>
                  </a:schemeClr>
                </a:solidFill>
                <a:latin typeface="Arial" panose="020B0604020202020204" pitchFamily="34" charset="0"/>
                <a:cs typeface="Arial" panose="020B0604020202020204" pitchFamily="34" charset="0"/>
              </a:rPr>
              <a:t>VARNA UPORABA APLIKACIJ</a:t>
            </a:r>
            <a:endParaRPr lang="en-SI" sz="6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382D3EB0-69C4-4587-AF11-B2F42F9A38C8}"/>
              </a:ext>
            </a:extLst>
          </p:cNvPr>
          <p:cNvSpPr>
            <a:spLocks noGrp="1"/>
          </p:cNvSpPr>
          <p:nvPr>
            <p:ph idx="1"/>
          </p:nvPr>
        </p:nvSpPr>
        <p:spPr>
          <a:xfrm>
            <a:off x="838199" y="2566484"/>
            <a:ext cx="7271085" cy="3902994"/>
          </a:xfrm>
        </p:spPr>
        <p:txBody>
          <a:bodyPr>
            <a:normAutofit lnSpcReduction="10000"/>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Naložite le aplikacije, ki jih potrebujete.</a:t>
            </a:r>
          </a:p>
          <a:p>
            <a:pPr marL="0" indent="0">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Aplikacije nalagajte iz uradnih virov (</a:t>
            </a:r>
            <a:r>
              <a:rPr lang="sl-SI" sz="3200" b="1" dirty="0">
                <a:latin typeface="Arial" panose="020B0604020202020204" pitchFamily="34" charset="0"/>
                <a:cs typeface="Arial" panose="020B0604020202020204" pitchFamily="34" charset="0"/>
              </a:rPr>
              <a:t>Google </a:t>
            </a:r>
            <a:r>
              <a:rPr lang="sl-SI" sz="3200" b="1" dirty="0" err="1">
                <a:latin typeface="Arial" panose="020B0604020202020204" pitchFamily="34" charset="0"/>
                <a:cs typeface="Arial" panose="020B0604020202020204" pitchFamily="34" charset="0"/>
              </a:rPr>
              <a:t>Play</a:t>
            </a:r>
            <a:r>
              <a:rPr lang="sl-SI" sz="3200" b="1" dirty="0">
                <a:latin typeface="Arial" panose="020B0604020202020204" pitchFamily="34" charset="0"/>
                <a:cs typeface="Arial" panose="020B0604020202020204" pitchFamily="34" charset="0"/>
              </a:rPr>
              <a:t> in </a:t>
            </a:r>
            <a:r>
              <a:rPr lang="sl-SI" sz="3200" b="1" dirty="0" err="1">
                <a:latin typeface="Arial" panose="020B0604020202020204" pitchFamily="34" charset="0"/>
                <a:cs typeface="Arial" panose="020B0604020202020204" pitchFamily="34" charset="0"/>
              </a:rPr>
              <a:t>App</a:t>
            </a:r>
            <a:r>
              <a:rPr lang="sl-SI" sz="3200" b="1" dirty="0">
                <a:latin typeface="Arial" panose="020B0604020202020204" pitchFamily="34" charset="0"/>
                <a:cs typeface="Arial" panose="020B0604020202020204" pitchFamily="34" charset="0"/>
              </a:rPr>
              <a:t> store)</a:t>
            </a: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pl-PL" sz="3200" b="1" dirty="0">
                <a:solidFill>
                  <a:schemeClr val="tx1">
                    <a:lumMod val="75000"/>
                    <a:lumOff val="25000"/>
                  </a:schemeClr>
                </a:solidFill>
                <a:latin typeface="Arial" panose="020B0604020202020204" pitchFamily="34" charset="0"/>
                <a:cs typeface="Arial" panose="020B0604020202020204" pitchFamily="34" charset="0"/>
              </a:rPr>
              <a:t>Redno posodabljajte aplikacije in mobilni telefon.</a:t>
            </a:r>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0DA5655B-14BC-4C70-A4AB-654E8D85A35D}"/>
              </a:ext>
            </a:extLst>
          </p:cNvPr>
          <p:cNvSpPr txBox="1">
            <a:spLocks/>
          </p:cNvSpPr>
          <p:nvPr/>
        </p:nvSpPr>
        <p:spPr>
          <a:xfrm>
            <a:off x="3695702" y="2778792"/>
            <a:ext cx="5105400" cy="3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dirty="0">
              <a:latin typeface="Arial Black" panose="020B0A04020102020204" pitchFamily="34" charset="0"/>
            </a:endParaRPr>
          </a:p>
        </p:txBody>
      </p:sp>
    </p:spTree>
    <p:extLst>
      <p:ext uri="{BB962C8B-B14F-4D97-AF65-F5344CB8AC3E}">
        <p14:creationId xmlns:p14="http://schemas.microsoft.com/office/powerpoint/2010/main" val="84354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181475"/>
            <a:ext cx="10615510" cy="1644150"/>
          </a:xfrm>
        </p:spPr>
        <p:txBody>
          <a:bodyPr>
            <a:normAutofit/>
          </a:bodyPr>
          <a:lstStyle/>
          <a:p>
            <a:r>
              <a:rPr lang="sl-SI" sz="6600" dirty="0">
                <a:solidFill>
                  <a:srgbClr val="279989"/>
                </a:solidFill>
                <a:latin typeface="Arial Black" panose="020B0A04020102020204" pitchFamily="34" charset="0"/>
              </a:rPr>
              <a:t>KORISTNI NASVETI</a:t>
            </a:r>
            <a:endParaRPr lang="en-SI" sz="6600" dirty="0">
              <a:solidFill>
                <a:srgbClr val="279989"/>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p:txBody>
          <a:bodyPr>
            <a:normAutofit fontScale="92500" lnSpcReduction="20000"/>
          </a:bodyPr>
          <a:lstStyle/>
          <a:p>
            <a:r>
              <a:rPr lang="pl-PL" b="1" dirty="0">
                <a:solidFill>
                  <a:schemeClr val="tx1">
                    <a:lumMod val="75000"/>
                    <a:lumOff val="25000"/>
                  </a:schemeClr>
                </a:solidFill>
                <a:latin typeface="Arial" panose="020B0604020202020204" pitchFamily="34" charset="0"/>
                <a:cs typeface="Arial" panose="020B0604020202020204" pitchFamily="34" charset="0"/>
              </a:rPr>
              <a:t>PAMETNI TELEFON ZAŠČITITE S KODO </a:t>
            </a:r>
          </a:p>
          <a:p>
            <a:endParaRPr lang="sl-SI" sz="2000" b="1" dirty="0">
              <a:solidFill>
                <a:schemeClr val="tx1">
                  <a:lumMod val="75000"/>
                  <a:lumOff val="25000"/>
                </a:schemeClr>
              </a:solidFill>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FOTOGRAFIJE REDNO KOPIRAJTE NA TABLICO/RAČUNALNIK</a:t>
            </a:r>
          </a:p>
          <a:p>
            <a:endParaRPr lang="sl-SI" sz="2000" b="1" dirty="0">
              <a:solidFill>
                <a:schemeClr val="tx1">
                  <a:lumMod val="75000"/>
                  <a:lumOff val="25000"/>
                </a:schemeClr>
              </a:solidFill>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ZAPIŠITE SI IMEI OZ. SERIJSKO ŠTEVILKO NAPRAVE</a:t>
            </a:r>
          </a:p>
          <a:p>
            <a:endParaRPr lang="sl-SI" b="1" dirty="0">
              <a:solidFill>
                <a:schemeClr val="tx1">
                  <a:lumMod val="75000"/>
                  <a:lumOff val="25000"/>
                </a:schemeClr>
              </a:solidFill>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NIKOLI NE VPISUJTE GESLA ZA SPLETNO BANKO PREK POVEZAVE V SPOROČILU</a:t>
            </a:r>
          </a:p>
          <a:p>
            <a:endParaRPr lang="sl-SI" b="1" dirty="0">
              <a:solidFill>
                <a:schemeClr val="tx1">
                  <a:lumMod val="75000"/>
                  <a:lumOff val="25000"/>
                </a:schemeClr>
              </a:solidFill>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APLIKACIJE NALAGAJTE LE IZ URADNIH VIROV IN JIH REDNO POSODABLJAJTE</a:t>
            </a:r>
          </a:p>
        </p:txBody>
      </p:sp>
    </p:spTree>
    <p:extLst>
      <p:ext uri="{BB962C8B-B14F-4D97-AF65-F5344CB8AC3E}">
        <p14:creationId xmlns:p14="http://schemas.microsoft.com/office/powerpoint/2010/main" val="12154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729916" y="1818816"/>
            <a:ext cx="10515600" cy="4351338"/>
          </a:xfrm>
        </p:spPr>
        <p:txBody>
          <a:bodyPr>
            <a:normAutofit fontScale="85000" lnSpcReduction="20000"/>
          </a:bodyPr>
          <a:lstStyle/>
          <a:p>
            <a:r>
              <a:rPr lang="sl-SI" sz="3500" b="1" dirty="0">
                <a:solidFill>
                  <a:schemeClr val="tx1">
                    <a:lumMod val="75000"/>
                    <a:lumOff val="25000"/>
                  </a:schemeClr>
                </a:solidFill>
                <a:latin typeface="Arial" panose="020B0604020202020204" pitchFamily="34" charset="0"/>
                <a:cs typeface="Arial" panose="020B0604020202020204" pitchFamily="34" charset="0"/>
              </a:rPr>
              <a:t>ZAŠČITA TELEFONA</a:t>
            </a:r>
          </a:p>
          <a:p>
            <a:pPr lvl="1"/>
            <a:r>
              <a:rPr lang="sl-SI" sz="2800" b="1" dirty="0">
                <a:solidFill>
                  <a:schemeClr val="tx1">
                    <a:lumMod val="75000"/>
                    <a:lumOff val="25000"/>
                  </a:schemeClr>
                </a:solidFill>
                <a:latin typeface="Arial" panose="020B0604020202020204" pitchFamily="34" charset="0"/>
                <a:cs typeface="Arial" panose="020B0604020202020204" pitchFamily="34" charset="0"/>
              </a:rPr>
              <a:t>ZAKLEP ZASLONA</a:t>
            </a:r>
          </a:p>
          <a:p>
            <a:pPr lvl="1"/>
            <a:r>
              <a:rPr lang="sl-SI" sz="2800" b="1" dirty="0">
                <a:solidFill>
                  <a:schemeClr val="tx1">
                    <a:lumMod val="75000"/>
                    <a:lumOff val="25000"/>
                  </a:schemeClr>
                </a:solidFill>
                <a:latin typeface="Arial" panose="020B0604020202020204" pitchFamily="34" charset="0"/>
                <a:cs typeface="Arial" panose="020B0604020202020204" pitchFamily="34" charset="0"/>
              </a:rPr>
              <a:t>VARNOSTNA KOPIJA FOTOGRAFIJ IN DOKUMENTOV</a:t>
            </a:r>
          </a:p>
          <a:p>
            <a:pPr lvl="1"/>
            <a:r>
              <a:rPr lang="sl-SI" sz="2800" b="1" dirty="0">
                <a:solidFill>
                  <a:schemeClr val="tx1">
                    <a:lumMod val="75000"/>
                    <a:lumOff val="25000"/>
                  </a:schemeClr>
                </a:solidFill>
                <a:latin typeface="Arial" panose="020B0604020202020204" pitchFamily="34" charset="0"/>
                <a:cs typeface="Arial" panose="020B0604020202020204" pitchFamily="34" charset="0"/>
              </a:rPr>
              <a:t>IMEI ŠTEVILKA ZA PRIMER KRAJE</a:t>
            </a:r>
          </a:p>
          <a:p>
            <a:pPr marL="457200" lvl="1" indent="0">
              <a:buNone/>
            </a:pPr>
            <a:endParaRPr lang="sl-SI" b="1" dirty="0">
              <a:solidFill>
                <a:schemeClr val="tx1">
                  <a:lumMod val="75000"/>
                  <a:lumOff val="25000"/>
                </a:schemeClr>
              </a:solidFill>
              <a:latin typeface="Arial" panose="020B0604020202020204" pitchFamily="34" charset="0"/>
              <a:cs typeface="Arial" panose="020B0604020202020204" pitchFamily="34" charset="0"/>
            </a:endParaRPr>
          </a:p>
          <a:p>
            <a:r>
              <a:rPr lang="sl-SI" sz="3500" b="1" dirty="0">
                <a:solidFill>
                  <a:schemeClr val="tx1">
                    <a:lumMod val="75000"/>
                    <a:lumOff val="25000"/>
                  </a:schemeClr>
                </a:solidFill>
                <a:latin typeface="Arial" panose="020B0604020202020204" pitchFamily="34" charset="0"/>
                <a:cs typeface="Arial" panose="020B0604020202020204" pitchFamily="34" charset="0"/>
              </a:rPr>
              <a:t>NAJPOGOSTEJŠI PREVARI</a:t>
            </a:r>
          </a:p>
          <a:p>
            <a:pPr lvl="1"/>
            <a:r>
              <a:rPr lang="sl-SI" sz="2800" b="1" dirty="0">
                <a:solidFill>
                  <a:schemeClr val="tx1">
                    <a:lumMod val="75000"/>
                    <a:lumOff val="25000"/>
                  </a:schemeClr>
                </a:solidFill>
                <a:latin typeface="Arial" panose="020B0604020202020204" pitchFamily="34" charset="0"/>
                <a:cs typeface="Arial" panose="020B0604020202020204" pitchFamily="34" charset="0"/>
              </a:rPr>
              <a:t>PHISHING (SMISHING)</a:t>
            </a:r>
          </a:p>
          <a:p>
            <a:pPr lvl="1"/>
            <a:r>
              <a:rPr lang="sl-SI" sz="2800" b="1" dirty="0">
                <a:solidFill>
                  <a:schemeClr val="tx1">
                    <a:lumMod val="75000"/>
                    <a:lumOff val="25000"/>
                  </a:schemeClr>
                </a:solidFill>
                <a:latin typeface="Arial" panose="020B0604020202020204" pitchFamily="34" charset="0"/>
                <a:cs typeface="Arial" panose="020B0604020202020204" pitchFamily="34" charset="0"/>
              </a:rPr>
              <a:t>LAŽNE NAGRADNE IGRE (SMS KLUB)</a:t>
            </a:r>
          </a:p>
          <a:p>
            <a:pPr marL="457200" lvl="1" indent="0">
              <a:buNone/>
            </a:pPr>
            <a:endParaRPr lang="sl-SI" b="1" dirty="0">
              <a:solidFill>
                <a:schemeClr val="tx1">
                  <a:lumMod val="75000"/>
                  <a:lumOff val="25000"/>
                </a:schemeClr>
              </a:solidFill>
              <a:latin typeface="Arial" panose="020B0604020202020204" pitchFamily="34" charset="0"/>
              <a:cs typeface="Arial" panose="020B0604020202020204" pitchFamily="34" charset="0"/>
            </a:endParaRPr>
          </a:p>
          <a:p>
            <a:r>
              <a:rPr lang="sl-SI" sz="3500" b="1" dirty="0">
                <a:solidFill>
                  <a:schemeClr val="tx1">
                    <a:lumMod val="75000"/>
                    <a:lumOff val="25000"/>
                  </a:schemeClr>
                </a:solidFill>
                <a:latin typeface="Arial" panose="020B0604020202020204" pitchFamily="34" charset="0"/>
                <a:cs typeface="Arial" panose="020B0604020202020204" pitchFamily="34" charset="0"/>
              </a:rPr>
              <a:t>VARNA UPORABA APLIKACIJ</a:t>
            </a:r>
          </a:p>
          <a:p>
            <a:pPr marL="457200" lvl="1" indent="0">
              <a:buNone/>
            </a:pPr>
            <a:endParaRPr lang="sl-SI" b="1" dirty="0">
              <a:solidFill>
                <a:schemeClr val="tx1">
                  <a:lumMod val="75000"/>
                  <a:lumOff val="25000"/>
                </a:schemeClr>
              </a:solidFill>
              <a:latin typeface="Arial" panose="020B0604020202020204" pitchFamily="34" charset="0"/>
              <a:cs typeface="Arial" panose="020B0604020202020204" pitchFamily="34" charset="0"/>
            </a:endParaRPr>
          </a:p>
          <a:p>
            <a:r>
              <a:rPr lang="sl-SI" sz="3500" b="1" dirty="0">
                <a:solidFill>
                  <a:schemeClr val="tx1">
                    <a:lumMod val="75000"/>
                    <a:lumOff val="25000"/>
                  </a:schemeClr>
                </a:solidFill>
                <a:latin typeface="Arial" panose="020B0604020202020204" pitchFamily="34" charset="0"/>
                <a:cs typeface="Arial" panose="020B0604020202020204" pitchFamily="34" charset="0"/>
              </a:rPr>
              <a:t>POVZETEK S KORISTNIMI NASVETI</a:t>
            </a:r>
            <a:endParaRPr lang="en-SI" sz="35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7974D82-2C5D-48BA-8469-7BB6AC451B69}"/>
              </a:ext>
            </a:extLst>
          </p:cNvPr>
          <p:cNvSpPr>
            <a:spLocks noGrp="1"/>
          </p:cNvSpPr>
          <p:nvPr>
            <p:ph type="title"/>
          </p:nvPr>
        </p:nvSpPr>
        <p:spPr>
          <a:xfrm>
            <a:off x="838200" y="365125"/>
            <a:ext cx="10515600" cy="1325563"/>
          </a:xfrm>
        </p:spPr>
        <p:txBody>
          <a:bodyPr>
            <a:normAutofit/>
          </a:bodyPr>
          <a:lstStyle/>
          <a:p>
            <a:r>
              <a:rPr lang="sl-SI" sz="6600" b="1" dirty="0">
                <a:solidFill>
                  <a:srgbClr val="279989"/>
                </a:solidFill>
                <a:latin typeface="Arial" panose="020B0604020202020204" pitchFamily="34" charset="0"/>
                <a:cs typeface="Arial" panose="020B0604020202020204" pitchFamily="34" charset="0"/>
              </a:rPr>
              <a:t>VSEBINA</a:t>
            </a:r>
            <a:endParaRPr lang="en-SI" sz="6600" b="1" dirty="0">
              <a:solidFill>
                <a:srgbClr val="279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75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42C765-BB66-4957-B7CB-4A848590E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924" y="2693405"/>
            <a:ext cx="4648610" cy="4085720"/>
          </a:xfrm>
          <a:prstGeom prst="rect">
            <a:avLst/>
          </a:prstGeom>
        </p:spPr>
      </p:pic>
      <p:pic>
        <p:nvPicPr>
          <p:cNvPr id="11" name="Picture 10">
            <a:extLst>
              <a:ext uri="{FF2B5EF4-FFF2-40B4-BE49-F238E27FC236}">
                <a16:creationId xmlns:a16="http://schemas.microsoft.com/office/drawing/2014/main" id="{F59F6D56-1108-4269-A266-C2DD655BB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472" y="2706933"/>
            <a:ext cx="4648608" cy="4085720"/>
          </a:xfrm>
          <a:prstGeom prst="rect">
            <a:avLst/>
          </a:prstGeom>
        </p:spPr>
      </p:pic>
      <p:pic>
        <p:nvPicPr>
          <p:cNvPr id="17" name="Picture 16">
            <a:extLst>
              <a:ext uri="{FF2B5EF4-FFF2-40B4-BE49-F238E27FC236}">
                <a16:creationId xmlns:a16="http://schemas.microsoft.com/office/drawing/2014/main" id="{2B5E7076-E3FF-4055-9A82-BE531C7BB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5311" y="2693405"/>
            <a:ext cx="4664000" cy="4099248"/>
          </a:xfrm>
          <a:prstGeom prst="rect">
            <a:avLst/>
          </a:prstGeom>
        </p:spPr>
      </p:pic>
      <p:pic>
        <p:nvPicPr>
          <p:cNvPr id="15" name="Picture 14">
            <a:extLst>
              <a:ext uri="{FF2B5EF4-FFF2-40B4-BE49-F238E27FC236}">
                <a16:creationId xmlns:a16="http://schemas.microsoft.com/office/drawing/2014/main" id="{AFA488C9-7C03-4161-B10C-1BF5858F9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2715" y="2693405"/>
            <a:ext cx="4664004" cy="4099250"/>
          </a:xfrm>
          <a:prstGeom prst="rect">
            <a:avLst/>
          </a:prstGeom>
        </p:spPr>
      </p:pic>
      <p:pic>
        <p:nvPicPr>
          <p:cNvPr id="9" name="Picture 8">
            <a:extLst>
              <a:ext uri="{FF2B5EF4-FFF2-40B4-BE49-F238E27FC236}">
                <a16:creationId xmlns:a16="http://schemas.microsoft.com/office/drawing/2014/main" id="{2A3C9399-DCE8-4446-B055-620BAA664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928" y="2693404"/>
            <a:ext cx="4664004" cy="4099249"/>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191310" y="331652"/>
            <a:ext cx="10515600" cy="1325563"/>
          </a:xfrm>
        </p:spPr>
        <p:txBody>
          <a:bodyPr>
            <a:normAutofit/>
          </a:bodyPr>
          <a:lstStyle/>
          <a:p>
            <a:r>
              <a:rPr lang="sl-SI" sz="6600" b="1" dirty="0">
                <a:solidFill>
                  <a:schemeClr val="tx1">
                    <a:lumMod val="75000"/>
                    <a:lumOff val="25000"/>
                  </a:schemeClr>
                </a:solidFill>
                <a:latin typeface="Arial" panose="020B0604020202020204" pitchFamily="34" charset="0"/>
                <a:cs typeface="Arial" panose="020B0604020202020204" pitchFamily="34" charset="0"/>
              </a:rPr>
              <a:t>ZAŠČITA TELEFONA</a:t>
            </a:r>
            <a:endParaRPr lang="en-SI" sz="6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191310" y="1933059"/>
            <a:ext cx="11809379" cy="4351338"/>
          </a:xfrm>
        </p:spPr>
        <p:txBody>
          <a:bodyPr>
            <a:normAutofit fontScale="92500" lnSpcReduction="20000"/>
          </a:bodyPr>
          <a:lstStyle/>
          <a:p>
            <a:r>
              <a:rPr lang="sl-SI" sz="5000" dirty="0">
                <a:latin typeface="Arial Black" panose="020B0A04020102020204" pitchFamily="34" charset="0"/>
                <a:cs typeface="Arial" panose="020B0604020202020204" pitchFamily="34" charset="0"/>
              </a:rPr>
              <a:t> </a:t>
            </a:r>
            <a:r>
              <a:rPr lang="sl-SI" sz="4400" dirty="0">
                <a:solidFill>
                  <a:schemeClr val="tx1">
                    <a:lumMod val="75000"/>
                    <a:lumOff val="25000"/>
                  </a:schemeClr>
                </a:solidFill>
                <a:latin typeface="Arial" panose="020B0604020202020204" pitchFamily="34" charset="0"/>
                <a:cs typeface="Arial" panose="020B0604020202020204" pitchFamily="34" charset="0"/>
              </a:rPr>
              <a:t>PIN koda za SIM kartico</a:t>
            </a:r>
          </a:p>
          <a:p>
            <a:r>
              <a:rPr lang="sl-SI" sz="4400" dirty="0">
                <a:solidFill>
                  <a:schemeClr val="tx1">
                    <a:lumMod val="75000"/>
                    <a:lumOff val="25000"/>
                  </a:schemeClr>
                </a:solidFill>
                <a:latin typeface="Arial" panose="020B0604020202020204" pitchFamily="34" charset="0"/>
                <a:cs typeface="Arial" panose="020B0604020202020204" pitchFamily="34" charset="0"/>
              </a:rPr>
              <a:t> Zaklep zaslona:</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geslo,</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vzorec ali</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prstni odtis</a:t>
            </a:r>
          </a:p>
          <a:p>
            <a:pPr lvl="1"/>
            <a:endParaRPr lang="sl-SI" sz="4000" dirty="0">
              <a:solidFill>
                <a:schemeClr val="tx1">
                  <a:lumMod val="75000"/>
                  <a:lumOff val="25000"/>
                </a:schemeClr>
              </a:solidFill>
              <a:latin typeface="Arial Black" panose="020B0A04020102020204" pitchFamily="34" charset="0"/>
              <a:cs typeface="Arial" panose="020B0604020202020204" pitchFamily="34" charset="0"/>
            </a:endParaRPr>
          </a:p>
          <a:p>
            <a:pPr marL="457200" lvl="1" indent="0">
              <a:buNone/>
            </a:pPr>
            <a:r>
              <a:rPr lang="sl-SI" sz="4000" b="1" dirty="0">
                <a:solidFill>
                  <a:srgbClr val="CF4520"/>
                </a:solidFill>
                <a:latin typeface="Arial" panose="020B0604020202020204" pitchFamily="34" charset="0"/>
                <a:cs typeface="Arial" panose="020B0604020202020204" pitchFamily="34" charset="0"/>
              </a:rPr>
              <a:t>Zaslon zaklenite vedno, </a:t>
            </a:r>
          </a:p>
          <a:p>
            <a:pPr marL="457200" lvl="1" indent="0">
              <a:buNone/>
            </a:pPr>
            <a:r>
              <a:rPr lang="sl-SI" sz="4000" b="1" dirty="0">
                <a:solidFill>
                  <a:srgbClr val="CF4520"/>
                </a:solidFill>
                <a:latin typeface="Arial" panose="020B0604020202020204" pitchFamily="34" charset="0"/>
                <a:cs typeface="Arial" panose="020B0604020202020204" pitchFamily="34" charset="0"/>
              </a:rPr>
              <a:t>ko telefona ne uporabljate.</a:t>
            </a:r>
          </a:p>
        </p:txBody>
      </p:sp>
    </p:spTree>
    <p:extLst>
      <p:ext uri="{BB962C8B-B14F-4D97-AF65-F5344CB8AC3E}">
        <p14:creationId xmlns:p14="http://schemas.microsoft.com/office/powerpoint/2010/main" val="3918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11"/>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E288C4-5D01-419C-BAB2-B435581F6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389" y="2635169"/>
            <a:ext cx="4804611" cy="4222832"/>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420471" y="398193"/>
            <a:ext cx="10515600" cy="1325563"/>
          </a:xfrm>
        </p:spPr>
        <p:txBody>
          <a:bodyPr>
            <a:normAutofit/>
          </a:bodyPr>
          <a:lstStyle/>
          <a:p>
            <a:r>
              <a:rPr lang="sl-SI" sz="6600" dirty="0">
                <a:solidFill>
                  <a:schemeClr val="tx1">
                    <a:lumMod val="75000"/>
                    <a:lumOff val="25000"/>
                  </a:schemeClr>
                </a:solidFill>
                <a:latin typeface="Arial" panose="020B0604020202020204" pitchFamily="34" charset="0"/>
                <a:cs typeface="Arial" panose="020B0604020202020204" pitchFamily="34" charset="0"/>
              </a:rPr>
              <a:t>ZAŠČITA TELEFONA</a:t>
            </a:r>
            <a:endParaRPr lang="en-SI" sz="6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191311" y="1695795"/>
            <a:ext cx="11809379" cy="2132165"/>
          </a:xfrm>
        </p:spPr>
        <p:txBody>
          <a:bodyPr>
            <a:normAutofit/>
          </a:bodyPr>
          <a:lstStyle/>
          <a:p>
            <a:r>
              <a:rPr lang="sl-SI" sz="4800" dirty="0">
                <a:solidFill>
                  <a:schemeClr val="tx1">
                    <a:lumMod val="75000"/>
                    <a:lumOff val="25000"/>
                  </a:schemeClr>
                </a:solidFill>
                <a:latin typeface="Arial" panose="020B0604020202020204" pitchFamily="34" charset="0"/>
                <a:cs typeface="Arial" panose="020B0604020202020204" pitchFamily="34" charset="0"/>
              </a:rPr>
              <a:t>Varnostno kopiranje fotografij in  dokumentov na tablico ali računalnik</a:t>
            </a:r>
            <a:endParaRPr lang="sl-SI" sz="45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9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64AC5-A3CA-42A2-8937-A6BF1EF43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196" y="2863516"/>
            <a:ext cx="4544805" cy="3994485"/>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420471" y="425392"/>
            <a:ext cx="10515600" cy="1325563"/>
          </a:xfrm>
        </p:spPr>
        <p:txBody>
          <a:bodyPr>
            <a:normAutofit/>
          </a:bodyPr>
          <a:lstStyle/>
          <a:p>
            <a:r>
              <a:rPr lang="sl-SI" sz="6600" dirty="0">
                <a:solidFill>
                  <a:schemeClr val="tx1">
                    <a:lumMod val="75000"/>
                    <a:lumOff val="25000"/>
                  </a:schemeClr>
                </a:solidFill>
                <a:latin typeface="Arial" panose="020B0604020202020204" pitchFamily="34" charset="0"/>
                <a:cs typeface="Arial" panose="020B0604020202020204" pitchFamily="34" charset="0"/>
              </a:rPr>
              <a:t>ZAŠČITA TELEFONA</a:t>
            </a:r>
            <a:endParaRPr lang="en-SI" sz="6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0A1B76F3-23E6-4B16-98A2-96BD646E28CD}"/>
              </a:ext>
            </a:extLst>
          </p:cNvPr>
          <p:cNvSpPr txBox="1">
            <a:spLocks/>
          </p:cNvSpPr>
          <p:nvPr/>
        </p:nvSpPr>
        <p:spPr>
          <a:xfrm>
            <a:off x="191310" y="1963957"/>
            <a:ext cx="11809379" cy="213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4800" b="1" dirty="0">
                <a:solidFill>
                  <a:schemeClr val="tx1">
                    <a:lumMod val="75000"/>
                    <a:lumOff val="25000"/>
                  </a:schemeClr>
                </a:solidFill>
                <a:latin typeface="Arial" panose="020B0604020202020204" pitchFamily="34" charset="0"/>
                <a:cs typeface="Arial" panose="020B0604020202020204" pitchFamily="34" charset="0"/>
              </a:rPr>
              <a:t>IMEI številka (potrebujemo v primeru prijave kraje)</a:t>
            </a:r>
          </a:p>
        </p:txBody>
      </p:sp>
      <p:sp>
        <p:nvSpPr>
          <p:cNvPr id="16" name="Content Placeholder 2">
            <a:extLst>
              <a:ext uri="{FF2B5EF4-FFF2-40B4-BE49-F238E27FC236}">
                <a16:creationId xmlns:a16="http://schemas.microsoft.com/office/drawing/2014/main" id="{50372A50-CB9A-4ACF-BB40-BD956DA044D6}"/>
              </a:ext>
            </a:extLst>
          </p:cNvPr>
          <p:cNvSpPr txBox="1">
            <a:spLocks/>
          </p:cNvSpPr>
          <p:nvPr/>
        </p:nvSpPr>
        <p:spPr>
          <a:xfrm>
            <a:off x="420471" y="4096122"/>
            <a:ext cx="7451933" cy="213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IMEI številko najdemo tudi na hrbtni strani embalaže, v kateri smo kupili telefon.</a:t>
            </a:r>
          </a:p>
        </p:txBody>
      </p:sp>
    </p:spTree>
    <p:extLst>
      <p:ext uri="{BB962C8B-B14F-4D97-AF65-F5344CB8AC3E}">
        <p14:creationId xmlns:p14="http://schemas.microsoft.com/office/powerpoint/2010/main" val="888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505325" y="381176"/>
            <a:ext cx="11181347" cy="1882316"/>
          </a:xfrm>
        </p:spPr>
        <p:txBody>
          <a:bodyPr>
            <a:noAutofit/>
          </a:bodyPr>
          <a:lstStyle/>
          <a:p>
            <a:r>
              <a:rPr lang="sl-SI" sz="6600" b="1" dirty="0">
                <a:solidFill>
                  <a:schemeClr val="tx1">
                    <a:lumMod val="75000"/>
                    <a:lumOff val="25000"/>
                  </a:schemeClr>
                </a:solidFill>
                <a:latin typeface="Arial" panose="020B0604020202020204" pitchFamily="34" charset="0"/>
                <a:cs typeface="Arial" panose="020B0604020202020204" pitchFamily="34" charset="0"/>
              </a:rPr>
              <a:t>NAJPOGOSTEJŠA PREVARA JE SMISHING</a:t>
            </a:r>
            <a:endParaRPr lang="en-SI" sz="6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Content Placeholder 7">
            <a:extLst>
              <a:ext uri="{FF2B5EF4-FFF2-40B4-BE49-F238E27FC236}">
                <a16:creationId xmlns:a16="http://schemas.microsoft.com/office/drawing/2014/main" id="{FA44B6B1-FD0A-45DD-BBF4-796B384DFFAE}"/>
              </a:ext>
            </a:extLst>
          </p:cNvPr>
          <p:cNvSpPr txBox="1">
            <a:spLocks/>
          </p:cNvSpPr>
          <p:nvPr/>
        </p:nvSpPr>
        <p:spPr>
          <a:xfrm>
            <a:off x="505325" y="2816899"/>
            <a:ext cx="6328612" cy="3237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Lažna SMS sporočila. </a:t>
            </a:r>
          </a:p>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Najpogosteje v imenu bank,</a:t>
            </a: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pošte in dostavnih služb.</a:t>
            </a:r>
          </a:p>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Banka ne bo nikoli zahtevala, </a:t>
            </a: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da jim posredujete geslo. </a:t>
            </a:r>
          </a:p>
          <a:p>
            <a:pPr marL="0" indent="0">
              <a:lnSpc>
                <a:spcPct val="100000"/>
              </a:lnSpc>
              <a:buNone/>
            </a:pPr>
            <a:endParaRPr lang="sl-SI" dirty="0">
              <a:solidFill>
                <a:schemeClr val="tx1">
                  <a:lumMod val="75000"/>
                  <a:lumOff val="25000"/>
                </a:schemeClr>
              </a:solidFill>
              <a:latin typeface="Arial Black" panose="020B0A04020102020204" pitchFamily="34" charset="0"/>
            </a:endParaRPr>
          </a:p>
          <a:p>
            <a:pPr marL="0" indent="0">
              <a:lnSpc>
                <a:spcPct val="100000"/>
              </a:lnSpc>
              <a:buNone/>
            </a:pPr>
            <a:endParaRPr lang="sl-SI" dirty="0">
              <a:solidFill>
                <a:schemeClr val="tx1">
                  <a:lumMod val="75000"/>
                  <a:lumOff val="25000"/>
                </a:schemeClr>
              </a:solidFill>
              <a:latin typeface="Arial Black" panose="020B0A04020102020204" pitchFamily="34" charset="0"/>
            </a:endParaRPr>
          </a:p>
        </p:txBody>
      </p:sp>
      <p:pic>
        <p:nvPicPr>
          <p:cNvPr id="9" name="Picture 8">
            <a:extLst>
              <a:ext uri="{FF2B5EF4-FFF2-40B4-BE49-F238E27FC236}">
                <a16:creationId xmlns:a16="http://schemas.microsoft.com/office/drawing/2014/main" id="{A42D51E7-B2CB-4BB6-BC39-FC0639A81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696" y="2040687"/>
            <a:ext cx="5450304" cy="4790339"/>
          </a:xfrm>
          <a:prstGeom prst="rect">
            <a:avLst/>
          </a:prstGeom>
        </p:spPr>
      </p:pic>
    </p:spTree>
    <p:extLst>
      <p:ext uri="{BB962C8B-B14F-4D97-AF65-F5344CB8AC3E}">
        <p14:creationId xmlns:p14="http://schemas.microsoft.com/office/powerpoint/2010/main" val="36283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6A52D8-570F-4EA0-8F0B-60096EA6D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196" y="126270"/>
            <a:ext cx="7879608" cy="6605459"/>
          </a:xfrm>
          <a:prstGeom prst="rect">
            <a:avLst/>
          </a:prstGeom>
        </p:spPr>
      </p:pic>
    </p:spTree>
    <p:extLst>
      <p:ext uri="{BB962C8B-B14F-4D97-AF65-F5344CB8AC3E}">
        <p14:creationId xmlns:p14="http://schemas.microsoft.com/office/powerpoint/2010/main" val="25939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FD3B1D-9D64-41A0-8060-D3E28EC6F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696" y="2025971"/>
            <a:ext cx="5450304" cy="4790339"/>
          </a:xfrm>
          <a:prstGeom prst="rect">
            <a:avLst/>
          </a:prstGeom>
        </p:spPr>
      </p:pic>
      <p:sp>
        <p:nvSpPr>
          <p:cNvPr id="8" name="Content Placeholder 7">
            <a:extLst>
              <a:ext uri="{FF2B5EF4-FFF2-40B4-BE49-F238E27FC236}">
                <a16:creationId xmlns:a16="http://schemas.microsoft.com/office/drawing/2014/main" id="{121FA64B-D0B3-4E98-802C-D269C90493A7}"/>
              </a:ext>
            </a:extLst>
          </p:cNvPr>
          <p:cNvSpPr>
            <a:spLocks noGrp="1"/>
          </p:cNvSpPr>
          <p:nvPr>
            <p:ph idx="1"/>
          </p:nvPr>
        </p:nvSpPr>
        <p:spPr>
          <a:xfrm>
            <a:off x="505325" y="2263492"/>
            <a:ext cx="7752348" cy="4315296"/>
          </a:xfrm>
        </p:spPr>
        <p:txBody>
          <a:bodyPr>
            <a:no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Poslano z neznane številke</a:t>
            </a:r>
          </a:p>
          <a:p>
            <a:r>
              <a:rPr lang="sl-SI" sz="3200" b="1" dirty="0">
                <a:solidFill>
                  <a:schemeClr val="tx1">
                    <a:lumMod val="75000"/>
                    <a:lumOff val="25000"/>
                  </a:schemeClr>
                </a:solidFill>
                <a:latin typeface="Arial" panose="020B0604020202020204" pitchFamily="34" charset="0"/>
                <a:cs typeface="Arial" panose="020B0604020202020204" pitchFamily="34" charset="0"/>
              </a:rPr>
              <a:t>Vsebuje spletno povezavo.</a:t>
            </a:r>
          </a:p>
          <a:p>
            <a:r>
              <a:rPr lang="sl-SI" sz="3200" b="1" dirty="0">
                <a:solidFill>
                  <a:schemeClr val="tx1">
                    <a:lumMod val="75000"/>
                    <a:lumOff val="25000"/>
                  </a:schemeClr>
                </a:solidFill>
                <a:latin typeface="Arial" panose="020B0604020202020204" pitchFamily="34" charset="0"/>
                <a:cs typeface="Arial" panose="020B0604020202020204" pitchFamily="34" charset="0"/>
              </a:rPr>
              <a:t>Nagovarja k hitremu ukrepanju.</a:t>
            </a:r>
          </a:p>
          <a:p>
            <a:r>
              <a:rPr lang="sl-SI" sz="3200" b="1" dirty="0">
                <a:solidFill>
                  <a:schemeClr val="tx1">
                    <a:lumMod val="75000"/>
                    <a:lumOff val="25000"/>
                  </a:schemeClr>
                </a:solidFill>
                <a:latin typeface="Arial" panose="020B0604020202020204" pitchFamily="34" charset="0"/>
                <a:cs typeface="Arial" panose="020B0604020202020204" pitchFamily="34" charset="0"/>
              </a:rPr>
              <a:t>Želijo geslo za dostop do </a:t>
            </a:r>
          </a:p>
          <a:p>
            <a:pPr marL="0" indent="0">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spletne banke. </a:t>
            </a:r>
          </a:p>
          <a:p>
            <a:pPr marL="0" indent="0">
              <a:buNone/>
            </a:pPr>
            <a:endParaRPr lang="sl-SI" sz="2000" b="1" dirty="0">
              <a:solidFill>
                <a:srgbClr val="CF4520"/>
              </a:solidFill>
              <a:latin typeface="Arial" panose="020B0604020202020204" pitchFamily="34" charset="0"/>
              <a:cs typeface="Arial" panose="020B0604020202020204" pitchFamily="34" charset="0"/>
            </a:endParaRPr>
          </a:p>
          <a:p>
            <a:pPr marL="0" indent="0">
              <a:buNone/>
            </a:pPr>
            <a:r>
              <a:rPr lang="sl-SI" sz="3200" b="1" dirty="0">
                <a:solidFill>
                  <a:srgbClr val="CF4520"/>
                </a:solidFill>
                <a:latin typeface="Arial" panose="020B0604020202020204" pitchFamily="34" charset="0"/>
                <a:cs typeface="Arial" panose="020B0604020202020204" pitchFamily="34" charset="0"/>
              </a:rPr>
              <a:t>Nikoli ne vpisujte gesla prek </a:t>
            </a:r>
          </a:p>
          <a:p>
            <a:pPr marL="0" indent="0">
              <a:buNone/>
            </a:pPr>
            <a:r>
              <a:rPr lang="sl-SI" sz="3200" b="1" dirty="0">
                <a:solidFill>
                  <a:srgbClr val="CF4520"/>
                </a:solidFill>
                <a:latin typeface="Arial" panose="020B0604020202020204" pitchFamily="34" charset="0"/>
                <a:cs typeface="Arial" panose="020B0604020202020204" pitchFamily="34" charset="0"/>
              </a:rPr>
              <a:t>povezave v sporočilu.</a:t>
            </a:r>
          </a:p>
        </p:txBody>
      </p:sp>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505325" y="381176"/>
            <a:ext cx="11181347" cy="1882316"/>
          </a:xfrm>
        </p:spPr>
        <p:txBody>
          <a:bodyPr>
            <a:noAutofit/>
          </a:bodyPr>
          <a:lstStyle/>
          <a:p>
            <a:r>
              <a:rPr lang="sl-SI" sz="6600" b="1" dirty="0">
                <a:solidFill>
                  <a:schemeClr val="tx1">
                    <a:lumMod val="75000"/>
                    <a:lumOff val="25000"/>
                  </a:schemeClr>
                </a:solidFill>
                <a:latin typeface="Arial" panose="020B0604020202020204" pitchFamily="34" charset="0"/>
                <a:cs typeface="Arial" panose="020B0604020202020204" pitchFamily="34" charset="0"/>
              </a:rPr>
              <a:t>KAKO PREPOZNAMO SMISHING?</a:t>
            </a:r>
            <a:endParaRPr lang="en-SI" sz="6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2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365125"/>
            <a:ext cx="10515600" cy="1944938"/>
          </a:xfrm>
        </p:spPr>
        <p:txBody>
          <a:bodyPr>
            <a:normAutofit/>
          </a:bodyPr>
          <a:lstStyle/>
          <a:p>
            <a:r>
              <a:rPr lang="sl-SI" sz="6600" b="1" dirty="0">
                <a:solidFill>
                  <a:schemeClr val="tx1">
                    <a:lumMod val="75000"/>
                    <a:lumOff val="25000"/>
                  </a:schemeClr>
                </a:solidFill>
                <a:latin typeface="Arial" panose="020B0604020202020204" pitchFamily="34" charset="0"/>
                <a:cs typeface="Arial" panose="020B0604020202020204" pitchFamily="34" charset="0"/>
              </a:rPr>
              <a:t>SMS KLUBI IN LAŽNE NAGRADNE IGRE</a:t>
            </a:r>
            <a:endParaRPr lang="en-SI" sz="6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382D3EB0-69C4-4587-AF11-B2F42F9A38C8}"/>
              </a:ext>
            </a:extLst>
          </p:cNvPr>
          <p:cNvSpPr>
            <a:spLocks noGrp="1"/>
          </p:cNvSpPr>
          <p:nvPr>
            <p:ph idx="1"/>
          </p:nvPr>
        </p:nvSpPr>
        <p:spPr>
          <a:xfrm>
            <a:off x="838200" y="2494294"/>
            <a:ext cx="5105400" cy="3866900"/>
          </a:xfrm>
        </p:spPr>
        <p:txBody>
          <a:bodyPr>
            <a:normAutofit lnSpcReduction="10000"/>
          </a:bodyPr>
          <a:lstStyle/>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Preden kamorkoli vpišete svojo telefonsko številko, preberite drobni tisk.</a:t>
            </a:r>
          </a:p>
          <a:p>
            <a:pPr marL="0" indent="0">
              <a:lnSpc>
                <a:spcPct val="100000"/>
              </a:lnSpc>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Vpis številke lahko pomeni včlanitev v drag SMS klub.</a:t>
            </a:r>
          </a:p>
        </p:txBody>
      </p:sp>
      <p:pic>
        <p:nvPicPr>
          <p:cNvPr id="7" name="Picture 6">
            <a:extLst>
              <a:ext uri="{FF2B5EF4-FFF2-40B4-BE49-F238E27FC236}">
                <a16:creationId xmlns:a16="http://schemas.microsoft.com/office/drawing/2014/main" id="{FF2D986E-2FDA-41DF-A903-C210B435B5F0}"/>
              </a:ext>
            </a:extLst>
          </p:cNvPr>
          <p:cNvPicPr>
            <a:picLocks noChangeAspect="1"/>
          </p:cNvPicPr>
          <p:nvPr/>
        </p:nvPicPr>
        <p:blipFill rotWithShape="1">
          <a:blip r:embed="rId3">
            <a:extLst>
              <a:ext uri="{28A0092B-C50C-407E-A947-70E740481C1C}">
                <a14:useLocalDpi xmlns:a14="http://schemas.microsoft.com/office/drawing/2010/main" val="0"/>
              </a:ext>
            </a:extLst>
          </a:blip>
          <a:srcRect l="17286" r="15008"/>
          <a:stretch/>
        </p:blipFill>
        <p:spPr>
          <a:xfrm>
            <a:off x="7198186" y="2093495"/>
            <a:ext cx="3770604" cy="4668498"/>
          </a:xfrm>
          <a:prstGeom prst="rect">
            <a:avLst/>
          </a:prstGeom>
        </p:spPr>
      </p:pic>
      <p:sp>
        <p:nvSpPr>
          <p:cNvPr id="8" name="Content Placeholder 5">
            <a:extLst>
              <a:ext uri="{FF2B5EF4-FFF2-40B4-BE49-F238E27FC236}">
                <a16:creationId xmlns:a16="http://schemas.microsoft.com/office/drawing/2014/main" id="{0DA5655B-14BC-4C70-A4AB-654E8D85A35D}"/>
              </a:ext>
            </a:extLst>
          </p:cNvPr>
          <p:cNvSpPr txBox="1">
            <a:spLocks/>
          </p:cNvSpPr>
          <p:nvPr/>
        </p:nvSpPr>
        <p:spPr>
          <a:xfrm>
            <a:off x="3695702" y="2778792"/>
            <a:ext cx="5105400" cy="3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dirty="0">
              <a:latin typeface="Arial Black" panose="020B0A04020102020204" pitchFamily="34" charset="0"/>
            </a:endParaRPr>
          </a:p>
        </p:txBody>
      </p:sp>
    </p:spTree>
    <p:extLst>
      <p:ext uri="{BB962C8B-B14F-4D97-AF65-F5344CB8AC3E}">
        <p14:creationId xmlns:p14="http://schemas.microsoft.com/office/powerpoint/2010/main" val="909980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25340</TotalTime>
  <Words>1774</Words>
  <Application>Microsoft Office PowerPoint</Application>
  <PresentationFormat>Widescreen</PresentationFormat>
  <Paragraphs>190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VSEBINA</vt:lpstr>
      <vt:lpstr>ZAŠČITA TELEFONA</vt:lpstr>
      <vt:lpstr>ZAŠČITA TELEFONA</vt:lpstr>
      <vt:lpstr>ZAŠČITA TELEFONA</vt:lpstr>
      <vt:lpstr>NAJPOGOSTEJŠA PREVARA JE SMISHING</vt:lpstr>
      <vt:lpstr>PowerPoint Presentation</vt:lpstr>
      <vt:lpstr>KAKO PREPOZNAMO SMISHING?</vt:lpstr>
      <vt:lpstr>SMS KLUBI IN LAŽNE NAGRADNE IGRE</vt:lpstr>
      <vt:lpstr>VARNA UPORABA APLIKACIJ</vt:lpstr>
      <vt:lpstr>KORISTNI NASVETI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OfficeUser11224</dc:creator>
  <cp:lastModifiedBy>Erina Borovič</cp:lastModifiedBy>
  <cp:revision>66</cp:revision>
  <dcterms:created xsi:type="dcterms:W3CDTF">2023-04-02T17:05:07Z</dcterms:created>
  <dcterms:modified xsi:type="dcterms:W3CDTF">2023-09-22T07:50:13Z</dcterms:modified>
</cp:coreProperties>
</file>