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16"/>
  </p:notesMasterIdLst>
  <p:sldIdLst>
    <p:sldId id="283" r:id="rId2"/>
    <p:sldId id="261" r:id="rId3"/>
    <p:sldId id="262" r:id="rId4"/>
    <p:sldId id="284" r:id="rId5"/>
    <p:sldId id="297" r:id="rId6"/>
    <p:sldId id="263" r:id="rId7"/>
    <p:sldId id="296" r:id="rId8"/>
    <p:sldId id="286" r:id="rId9"/>
    <p:sldId id="266" r:id="rId10"/>
    <p:sldId id="285" r:id="rId11"/>
    <p:sldId id="267" r:id="rId12"/>
    <p:sldId id="287" r:id="rId13"/>
    <p:sldId id="294" r:id="rId14"/>
    <p:sldId id="295" r:id="rId15"/>
  </p:sldIdLst>
  <p:sldSz cx="12192000" cy="6858000"/>
  <p:notesSz cx="6858000" cy="9144000"/>
  <p:defaultText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9989"/>
    <a:srgbClr val="CF4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61634" autoAdjust="0"/>
  </p:normalViewPr>
  <p:slideViewPr>
    <p:cSldViewPr snapToGrid="0">
      <p:cViewPr varScale="1">
        <p:scale>
          <a:sx n="100" d="100"/>
          <a:sy n="100" d="100"/>
        </p:scale>
        <p:origin x="2394"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792327-8BD3-4F82-8D55-74650A07F814}" type="datetimeFigureOut">
              <a:rPr lang="en-SI" smtClean="0"/>
              <a:t>21/09/2023</a:t>
            </a:fld>
            <a:endParaRPr lang="en-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62848-C21F-4445-A51A-104F46DB1070}" type="slidenum">
              <a:rPr lang="en-SI" smtClean="0"/>
              <a:t>‹#›</a:t>
            </a:fld>
            <a:endParaRPr lang="en-SI"/>
          </a:p>
        </p:txBody>
      </p:sp>
    </p:spTree>
    <p:extLst>
      <p:ext uri="{BB962C8B-B14F-4D97-AF65-F5344CB8AC3E}">
        <p14:creationId xmlns:p14="http://schemas.microsoft.com/office/powerpoint/2010/main" val="388267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varninainternetu.si/"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varninainternetu.si/"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a:t>
            </a:r>
          </a:p>
          <a:p>
            <a:endParaRPr lang="sl-SI" dirty="0"/>
          </a:p>
          <a:p>
            <a:r>
              <a:rPr lang="sl-SI" dirty="0"/>
              <a:t>V  učni uri boste poznali konkretne napotke </a:t>
            </a:r>
            <a:r>
              <a:rPr lang="sl-SI"/>
              <a:t>za zaščito </a:t>
            </a:r>
            <a:r>
              <a:rPr lang="sl-SI" dirty="0"/>
              <a:t>vaših pametnih telefonov. Ker so telefoni že pravi računalniki v malem, saj z njimi ne samo kličemo in pošiljamo SMS sporočil, temveč na njih hranimo spomine, kontakte, uporabljamo splet in spletno banko, jih moramo znati tudi pravilno zaščititi. </a:t>
            </a:r>
          </a:p>
          <a:p>
            <a:endParaRPr lang="sl-SI" dirty="0"/>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a:t>
            </a:fld>
            <a:endParaRPr lang="en-SI"/>
          </a:p>
        </p:txBody>
      </p:sp>
    </p:spTree>
    <p:extLst>
      <p:ext uri="{BB962C8B-B14F-4D97-AF65-F5344CB8AC3E}">
        <p14:creationId xmlns:p14="http://schemas.microsoft.com/office/powerpoint/2010/main" val="2427028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a:t>
            </a:r>
          </a:p>
          <a:p>
            <a:endParaRPr lang="sl-SI" dirty="0"/>
          </a:p>
          <a:p>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Na telefonih namesto programov uporabljamo aplikacije.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Imamo aplikacije za branje pošte in novic, brskanje po internetu, druženje prek različnih družbenih omrežij in še kaj.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Nekatere aplikacije so na telefonu naložene že, ko telefon kupimo, druge pa lahko naložimo ali kupimo sami. Pri tem je pomembno, da jih vedno </a:t>
            </a:r>
            <a:r>
              <a:rPr lang="sl-SI" sz="1200" b="1" kern="1200" dirty="0">
                <a:solidFill>
                  <a:schemeClr val="tx1"/>
                </a:solidFill>
                <a:effectLst/>
                <a:latin typeface="+mn-lt"/>
                <a:ea typeface="+mn-ea"/>
                <a:cs typeface="+mn-cs"/>
              </a:rPr>
              <a:t>nalagamo le iz uradnih virov</a:t>
            </a:r>
            <a:r>
              <a:rPr lang="sl-SI" sz="1200" kern="1200" dirty="0">
                <a:solidFill>
                  <a:schemeClr val="tx1"/>
                </a:solidFill>
                <a:effectLst/>
                <a:latin typeface="+mn-lt"/>
                <a:ea typeface="+mn-ea"/>
                <a:cs typeface="+mn-cs"/>
              </a:rPr>
              <a:t>, kot sta Google </a:t>
            </a:r>
            <a:r>
              <a:rPr lang="sl-SI" sz="1200" kern="1200" dirty="0" err="1">
                <a:solidFill>
                  <a:schemeClr val="tx1"/>
                </a:solidFill>
                <a:effectLst/>
                <a:latin typeface="+mn-lt"/>
                <a:ea typeface="+mn-ea"/>
                <a:cs typeface="+mn-cs"/>
              </a:rPr>
              <a:t>Play</a:t>
            </a:r>
            <a:r>
              <a:rPr lang="sl-SI" sz="1200" kern="1200" dirty="0">
                <a:solidFill>
                  <a:schemeClr val="tx1"/>
                </a:solidFill>
                <a:effectLst/>
                <a:latin typeface="+mn-lt"/>
                <a:ea typeface="+mn-ea"/>
                <a:cs typeface="+mn-cs"/>
              </a:rPr>
              <a:t> in </a:t>
            </a:r>
            <a:r>
              <a:rPr lang="sl-SI" sz="1200" kern="1200" dirty="0" err="1">
                <a:solidFill>
                  <a:schemeClr val="tx1"/>
                </a:solidFill>
                <a:effectLst/>
                <a:latin typeface="+mn-lt"/>
                <a:ea typeface="+mn-ea"/>
                <a:cs typeface="+mn-cs"/>
              </a:rPr>
              <a:t>App</a:t>
            </a:r>
            <a:r>
              <a:rPr lang="sl-SI" sz="1200" kern="1200" dirty="0">
                <a:solidFill>
                  <a:schemeClr val="tx1"/>
                </a:solidFill>
                <a:effectLst/>
                <a:latin typeface="+mn-lt"/>
                <a:ea typeface="+mn-ea"/>
                <a:cs typeface="+mn-cs"/>
              </a:rPr>
              <a:t> store.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Seveda si ne naložite čisto vsake aplikacije – najprej premislite, če jo res potrebujete. Ko pa je ne uporabljate več, jo izbrišite s telefona.</a:t>
            </a:r>
            <a:r>
              <a:rPr lang="sl-SI" sz="1200" b="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Nekatere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aplikacije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lahko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zahtevajo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tudi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zelo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veliko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dovoljenj</a:t>
            </a:r>
            <a:r>
              <a:rPr lang="en-US" sz="1200" kern="1200" dirty="0">
                <a:solidFill>
                  <a:schemeClr val="tx1"/>
                </a:solidFill>
                <a:effectLst/>
                <a:latin typeface="+mn-lt"/>
                <a:ea typeface="+mn-ea"/>
                <a:cs typeface="+mn-cs"/>
              </a:rPr>
              <a:t> za </a:t>
            </a:r>
            <a:r>
              <a:rPr lang="en-US" sz="1200" kern="1200" dirty="0" err="1">
                <a:solidFill>
                  <a:schemeClr val="tx1"/>
                </a:solidFill>
                <a:effectLst/>
                <a:latin typeface="+mn-lt"/>
                <a:ea typeface="+mn-ea"/>
                <a:cs typeface="+mn-cs"/>
              </a:rPr>
              <a:t>svoje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delovanje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Če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prepričani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zakaj</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aplikacija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potrebuje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neko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dovoljenje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lahko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zahtevo</a:t>
            </a:r>
            <a:r>
              <a:rPr lang="en-US" sz="1200" kern="1200" dirty="0">
                <a:solidFill>
                  <a:schemeClr val="tx1"/>
                </a:solidFill>
                <a:effectLst/>
                <a:latin typeface="+mn-lt"/>
                <a:ea typeface="+mn-ea"/>
                <a:cs typeface="+mn-cs"/>
              </a:rPr>
              <a:t> po </a:t>
            </a:r>
            <a:r>
              <a:rPr lang="en-US" sz="1200" kern="1200" dirty="0" err="1">
                <a:solidFill>
                  <a:schemeClr val="tx1"/>
                </a:solidFill>
                <a:effectLst/>
                <a:latin typeface="+mn-lt"/>
                <a:ea typeface="+mn-ea"/>
                <a:cs typeface="+mn-cs"/>
              </a:rPr>
              <a:t>dostopu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tudi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zavrnete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ali</a:t>
            </a:r>
            <a:r>
              <a:rPr lang="en-US" sz="1200" kern="1200" dirty="0">
                <a:solidFill>
                  <a:schemeClr val="tx1"/>
                </a:solidFill>
                <a:effectLst/>
                <a:latin typeface="+mn-lt"/>
                <a:ea typeface="+mn-ea"/>
                <a:cs typeface="+mn-cs"/>
              </a:rPr>
              <a:t> pa </a:t>
            </a:r>
            <a:r>
              <a:rPr lang="en-US" sz="1200" kern="1200" dirty="0" err="1">
                <a:solidFill>
                  <a:schemeClr val="tx1"/>
                </a:solidFill>
                <a:effectLst/>
                <a:latin typeface="+mn-lt"/>
                <a:ea typeface="+mn-ea"/>
                <a:cs typeface="+mn-cs"/>
              </a:rPr>
              <a:t>namestite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drugo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aplikacijo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npr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Če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aplikacija</a:t>
            </a:r>
            <a:r>
              <a:rPr lang="en-US" sz="1200" kern="1200" dirty="0">
                <a:solidFill>
                  <a:schemeClr val="tx1"/>
                </a:solidFill>
                <a:effectLst/>
                <a:latin typeface="+mn-lt"/>
                <a:ea typeface="+mn-ea"/>
                <a:cs typeface="+mn-cs"/>
              </a:rPr>
              <a:t> za </a:t>
            </a:r>
            <a:r>
              <a:rPr lang="en-US" sz="1200" kern="1200" dirty="0" err="1">
                <a:solidFill>
                  <a:schemeClr val="tx1"/>
                </a:solidFill>
                <a:effectLst/>
                <a:latin typeface="+mn-lt"/>
                <a:ea typeface="+mn-ea"/>
                <a:cs typeface="+mn-cs"/>
              </a:rPr>
              <a:t>vklop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svetilke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zahteva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dostop</a:t>
            </a:r>
            <a:r>
              <a:rPr lang="en-US" sz="1200" kern="1200" dirty="0">
                <a:solidFill>
                  <a:schemeClr val="tx1"/>
                </a:solidFill>
                <a:effectLst/>
                <a:latin typeface="+mn-lt"/>
                <a:ea typeface="+mn-ea"/>
                <a:cs typeface="+mn-cs"/>
              </a:rPr>
              <a:t> do SMS </a:t>
            </a:r>
            <a:r>
              <a:rPr lang="en-US" sz="1200" kern="1200" dirty="0" err="1">
                <a:solidFill>
                  <a:schemeClr val="tx1"/>
                </a:solidFill>
                <a:effectLst/>
                <a:latin typeface="+mn-lt"/>
                <a:ea typeface="+mn-ea"/>
                <a:cs typeface="+mn-cs"/>
              </a:rPr>
              <a:t>sporočil</a:t>
            </a:r>
            <a:r>
              <a:rPr lang="en-US" sz="1200" kern="1200" dirty="0">
                <a:solidFill>
                  <a:schemeClr val="tx1"/>
                </a:solidFill>
                <a:effectLst/>
                <a:latin typeface="+mn-lt"/>
                <a:ea typeface="+mn-ea"/>
                <a:cs typeface="+mn-cs"/>
              </a:rPr>
              <a:t>, je to </a:t>
            </a:r>
            <a:r>
              <a:rPr lang="en-US" sz="1200" kern="1200" dirty="0" err="1">
                <a:solidFill>
                  <a:schemeClr val="tx1"/>
                </a:solidFill>
                <a:effectLst/>
                <a:latin typeface="+mn-lt"/>
                <a:ea typeface="+mn-ea"/>
                <a:cs typeface="+mn-cs"/>
              </a:rPr>
              <a:t>precej</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sumljiv</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znak</a:t>
            </a:r>
            <a:r>
              <a:rPr lang="en-US" sz="1200" kern="1200" dirty="0">
                <a:solidFill>
                  <a:schemeClr val="tx1"/>
                </a:solidFill>
                <a:effectLst/>
                <a:latin typeface="+mn-lt"/>
                <a:ea typeface="+mn-ea"/>
                <a:cs typeface="+mn-cs"/>
              </a:rPr>
              <a:t>)</a:t>
            </a: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Če se aplikacija povezuje z internetom, bodite pozorni na stroške, še posebej v tujini.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Redno posodabljajte aplikacije in mobilni telefon, saj s tem odpravljate varnostne luknje.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10</a:t>
            </a:fld>
            <a:endParaRPr lang="en-SI"/>
          </a:p>
        </p:txBody>
      </p:sp>
    </p:spTree>
    <p:extLst>
      <p:ext uri="{BB962C8B-B14F-4D97-AF65-F5344CB8AC3E}">
        <p14:creationId xmlns:p14="http://schemas.microsoft.com/office/powerpoint/2010/main" val="2802237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a:t>
            </a:r>
          </a:p>
          <a:p>
            <a:endParaRPr lang="sl-SI" dirty="0"/>
          </a:p>
          <a:p>
            <a:endParaRPr lang="sl-SI" dirty="0"/>
          </a:p>
          <a:p>
            <a:r>
              <a:rPr lang="sl-SI" dirty="0"/>
              <a:t>Če povzamemo: </a:t>
            </a:r>
          </a:p>
          <a:p>
            <a:endParaRPr lang="sl-SI" dirty="0"/>
          </a:p>
          <a:p>
            <a:pPr lvl="0"/>
            <a:r>
              <a:rPr lang="sl-SI" sz="1200" kern="1200" dirty="0">
                <a:solidFill>
                  <a:schemeClr val="tx1"/>
                </a:solidFill>
                <a:effectLst/>
                <a:latin typeface="+mn-lt"/>
                <a:ea typeface="+mn-ea"/>
                <a:cs typeface="+mn-cs"/>
              </a:rPr>
              <a:t>- Pametni telefon zaščitimo s kodo za zaklep zaslona, ki je ne delimo z drugimi, zaslon pa zaklenemo vedno, ko telefona ne uporabljamo. </a:t>
            </a:r>
          </a:p>
          <a:p>
            <a:pPr lvl="0"/>
            <a:r>
              <a:rPr lang="sl-SI" sz="1200" kern="1200" dirty="0">
                <a:solidFill>
                  <a:schemeClr val="tx1"/>
                </a:solidFill>
                <a:effectLst/>
                <a:latin typeface="+mn-lt"/>
                <a:ea typeface="+mn-ea"/>
                <a:cs typeface="+mn-cs"/>
              </a:rPr>
              <a:t>- Fotografije in druge pomembne podatke s telefona varnostno kopiramo še na tablico ali računalnik.</a:t>
            </a:r>
          </a:p>
          <a:p>
            <a:pPr lvl="0"/>
            <a:r>
              <a:rPr lang="sl-SI" sz="1200" kern="1200" dirty="0">
                <a:solidFill>
                  <a:schemeClr val="tx1"/>
                </a:solidFill>
                <a:effectLst/>
                <a:latin typeface="+mn-lt"/>
                <a:ea typeface="+mn-ea"/>
                <a:cs typeface="+mn-cs"/>
              </a:rPr>
              <a:t>- Na varno shranimo IMEI oz. serijsko številko naprave, da jo bomo našli, če nam telefon ukradejo in bomo mogli podati prijavo na policijo.</a:t>
            </a:r>
          </a:p>
          <a:p>
            <a:pPr lvl="0"/>
            <a:r>
              <a:rPr lang="sl-SI" sz="1200" kern="1200" dirty="0">
                <a:solidFill>
                  <a:schemeClr val="tx1"/>
                </a:solidFill>
                <a:effectLst/>
                <a:latin typeface="+mn-lt"/>
                <a:ea typeface="+mn-ea"/>
                <a:cs typeface="+mn-cs"/>
              </a:rPr>
              <a:t>- Nikoli ne vpisujemo svojega gesla za spletno banko v prijavni obrazec, kamor nas pripelje povezava v SMS sporočilu – resničnost navedb vedno preverimo pri svoji banki.</a:t>
            </a:r>
          </a:p>
          <a:p>
            <a:pPr lvl="0"/>
            <a:r>
              <a:rPr lang="sl-SI" sz="1200" kern="1200" dirty="0">
                <a:solidFill>
                  <a:schemeClr val="tx1"/>
                </a:solidFill>
                <a:effectLst/>
                <a:latin typeface="+mn-lt"/>
                <a:ea typeface="+mn-ea"/>
                <a:cs typeface="+mn-cs"/>
              </a:rPr>
              <a:t>- Nasploh nikomur ne zaupamo gesla  za dostop do spletne banke, pa če nas še tako lepo prosi in prepričuje</a:t>
            </a:r>
          </a:p>
          <a:p>
            <a:pPr lvl="0"/>
            <a:r>
              <a:rPr lang="sl-SI" sz="1200" kern="1200" dirty="0">
                <a:solidFill>
                  <a:schemeClr val="tx1"/>
                </a:solidFill>
                <a:effectLst/>
                <a:latin typeface="+mn-lt"/>
                <a:ea typeface="+mn-ea"/>
                <a:cs typeface="+mn-cs"/>
              </a:rPr>
              <a:t>- Na</a:t>
            </a:r>
            <a:r>
              <a:rPr lang="en-US" sz="1200" kern="1200" dirty="0" err="1">
                <a:solidFill>
                  <a:schemeClr val="tx1"/>
                </a:solidFill>
                <a:effectLst/>
                <a:latin typeface="+mn-lt"/>
                <a:ea typeface="+mn-ea"/>
                <a:cs typeface="+mn-cs"/>
              </a:rPr>
              <a:t>meščamo</a:t>
            </a:r>
            <a:r>
              <a:rPr lang="en-US" sz="1200" kern="1200" dirty="0">
                <a:solidFill>
                  <a:schemeClr val="tx1"/>
                </a:solidFill>
                <a:effectLst/>
                <a:latin typeface="+mn-lt"/>
                <a:ea typeface="+mn-ea"/>
                <a:cs typeface="+mn-cs"/>
              </a:rPr>
              <a:t> </a:t>
            </a:r>
            <a:r>
              <a:rPr lang="sl-SI" sz="1200" kern="1200" dirty="0">
                <a:solidFill>
                  <a:schemeClr val="tx1"/>
                </a:solidFill>
                <a:effectLst/>
                <a:latin typeface="+mn-lt"/>
                <a:ea typeface="+mn-ea"/>
                <a:cs typeface="+mn-cs"/>
              </a:rPr>
              <a:t>le aplikacije z uradnih virov</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tako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aplikacije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celoten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telefon</a:t>
            </a:r>
            <a:r>
              <a:rPr lang="en-US" sz="1200" kern="1200" dirty="0">
                <a:solidFill>
                  <a:schemeClr val="tx1"/>
                </a:solidFill>
                <a:effectLst/>
                <a:latin typeface="+mn-lt"/>
                <a:ea typeface="+mn-ea"/>
                <a:cs typeface="+mn-cs"/>
              </a:rPr>
              <a:t> pa r</a:t>
            </a:r>
            <a:r>
              <a:rPr lang="sl-SI" sz="1200" kern="1200" dirty="0" err="1">
                <a:solidFill>
                  <a:schemeClr val="tx1"/>
                </a:solidFill>
                <a:effectLst/>
                <a:latin typeface="+mn-lt"/>
                <a:ea typeface="+mn-ea"/>
                <a:cs typeface="+mn-cs"/>
              </a:rPr>
              <a:t>edno</a:t>
            </a:r>
            <a:r>
              <a:rPr lang="sl-SI" sz="1200" kern="1200" dirty="0">
                <a:solidFill>
                  <a:schemeClr val="tx1"/>
                </a:solidFill>
                <a:effectLst/>
                <a:latin typeface="+mn-lt"/>
                <a:ea typeface="+mn-ea"/>
                <a:cs typeface="+mn-cs"/>
              </a:rPr>
              <a:t> posodabljamo</a:t>
            </a:r>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12</a:t>
            </a:fld>
            <a:endParaRPr lang="en-SI"/>
          </a:p>
        </p:txBody>
      </p:sp>
    </p:spTree>
    <p:extLst>
      <p:ext uri="{BB962C8B-B14F-4D97-AF65-F5344CB8AC3E}">
        <p14:creationId xmlns:p14="http://schemas.microsoft.com/office/powerpoint/2010/main" val="2092341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In nenazadnje, če kdaj niste prepričani, ali gre za prevaro – vprašajte. Za več nasvetov o spletni varnosti pa obiščite spletno strani </a:t>
            </a:r>
            <a:r>
              <a:rPr lang="sl-SI" sz="1200" u="sng" kern="1200" dirty="0">
                <a:solidFill>
                  <a:schemeClr val="tx1"/>
                </a:solidFill>
                <a:effectLst/>
                <a:latin typeface="+mn-lt"/>
                <a:ea typeface="+mn-ea"/>
                <a:cs typeface="+mn-cs"/>
                <a:hlinkClick r:id="rId3"/>
              </a:rPr>
              <a:t>www.varninainternetu.si</a:t>
            </a:r>
            <a:r>
              <a:rPr lang="sl-SI"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13</a:t>
            </a:fld>
            <a:endParaRPr lang="en-SI"/>
          </a:p>
        </p:txBody>
      </p:sp>
    </p:spTree>
    <p:extLst>
      <p:ext uri="{BB962C8B-B14F-4D97-AF65-F5344CB8AC3E}">
        <p14:creationId xmlns:p14="http://schemas.microsoft.com/office/powerpoint/2010/main" val="3283614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Za več nasvetov o spletni varnosti pa obiščite spletno strani </a:t>
            </a:r>
            <a:r>
              <a:rPr lang="sl-SI" sz="1200" u="sng" kern="1200" dirty="0">
                <a:solidFill>
                  <a:schemeClr val="tx1"/>
                </a:solidFill>
                <a:effectLst/>
                <a:latin typeface="+mn-lt"/>
                <a:ea typeface="+mn-ea"/>
                <a:cs typeface="+mn-cs"/>
                <a:hlinkClick r:id="rId3"/>
              </a:rPr>
              <a:t>www.varninainternetu.si</a:t>
            </a:r>
            <a:r>
              <a:rPr lang="sl-SI" sz="1200" kern="1200" dirty="0">
                <a:solidFill>
                  <a:schemeClr val="tx1"/>
                </a:solidFill>
                <a:effectLst/>
                <a:latin typeface="+mn-lt"/>
                <a:ea typeface="+mn-ea"/>
                <a:cs typeface="+mn-cs"/>
              </a:rPr>
              <a:t> </a:t>
            </a:r>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14</a:t>
            </a:fld>
            <a:endParaRPr lang="en-SI"/>
          </a:p>
        </p:txBody>
      </p:sp>
    </p:spTree>
    <p:extLst>
      <p:ext uri="{BB962C8B-B14F-4D97-AF65-F5344CB8AC3E}">
        <p14:creationId xmlns:p14="http://schemas.microsoft.com/office/powerpoint/2010/main" val="343244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Na prvem mestu zato izpostavljamo </a:t>
            </a:r>
            <a:r>
              <a:rPr lang="sl-SI" b="1" dirty="0"/>
              <a:t>pomen zaklepanja zaslona</a:t>
            </a:r>
            <a:r>
              <a:rPr lang="sl-SI" b="0" dirty="0"/>
              <a:t> in </a:t>
            </a:r>
            <a:r>
              <a:rPr lang="sl-SI" b="1" dirty="0"/>
              <a:t>izdelavo varnostnih kopij pomembnih dokumentov, fotografij in videoposnetkov</a:t>
            </a:r>
            <a:r>
              <a:rPr lang="sl-SI" dirty="0"/>
              <a:t>, ki jih hranimo na telefonu. Poleg tega pa je pomembno, da si </a:t>
            </a:r>
            <a:r>
              <a:rPr lang="sl-SI" b="1" dirty="0"/>
              <a:t>zapišemo in na varno shranimo tudi serijsko številko naprave</a:t>
            </a:r>
            <a:r>
              <a:rPr lang="sl-SI" dirty="0"/>
              <a:t>, če bi v primeru kraje mobilnega telefona podali prijavo na policijo.  </a:t>
            </a:r>
            <a:br>
              <a:rPr lang="sl-SI" dirty="0"/>
            </a:b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Podrobneje bomo spoznali </a:t>
            </a:r>
            <a:r>
              <a:rPr lang="sl-SI" b="1" dirty="0"/>
              <a:t>dve najpogostejši prevari, s kateri goljufi ciljajo na uporabnike pametnih telefonov </a:t>
            </a:r>
            <a:r>
              <a:rPr lang="sl-SI" dirty="0"/>
              <a:t>– to sta </a:t>
            </a:r>
            <a:r>
              <a:rPr lang="sl-SI" dirty="0" err="1"/>
              <a:t>phishing</a:t>
            </a:r>
            <a:r>
              <a:rPr lang="sl-SI" dirty="0"/>
              <a:t> (ali ribarjenje za podatki) prek SMS sporočil oz. </a:t>
            </a:r>
            <a:r>
              <a:rPr lang="sl-SI" b="1" dirty="0" err="1"/>
              <a:t>smishing</a:t>
            </a:r>
            <a:r>
              <a:rPr lang="sl-SI" b="1" dirty="0"/>
              <a:t> </a:t>
            </a:r>
            <a:r>
              <a:rPr lang="sl-SI" dirty="0"/>
              <a:t>in pa </a:t>
            </a:r>
            <a:r>
              <a:rPr lang="sl-SI" b="1" dirty="0"/>
              <a:t>lažne nagradne igre</a:t>
            </a:r>
            <a:r>
              <a:rPr lang="sl-SI"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Ker na telefonu, za razliko od računalnika, </a:t>
            </a:r>
            <a:r>
              <a:rPr lang="sl-SI" b="1" dirty="0"/>
              <a:t>namesto programov uporabljamo aplikacije</a:t>
            </a:r>
            <a:r>
              <a:rPr lang="sl-SI" dirty="0"/>
              <a:t>, bomo nekaj besed namenili tudi njihovi varni uporabi in si odgovorili na vprašanje, zakaj moramo aplikacije in operacijski sistem redno posodabljati?</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Cilj učne ure:</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Predstaviti osnovne mehanizme za varno rokovanje s pametnim telefonom.</a:t>
            </a:r>
          </a:p>
        </p:txBody>
      </p:sp>
      <p:sp>
        <p:nvSpPr>
          <p:cNvPr id="4" name="Slide Number Placeholder 3"/>
          <p:cNvSpPr>
            <a:spLocks noGrp="1"/>
          </p:cNvSpPr>
          <p:nvPr>
            <p:ph type="sldNum" sz="quarter" idx="5"/>
          </p:nvPr>
        </p:nvSpPr>
        <p:spPr/>
        <p:txBody>
          <a:bodyPr/>
          <a:lstStyle/>
          <a:p>
            <a:fld id="{33F62848-C21F-4445-A51A-104F46DB1070}" type="slidenum">
              <a:rPr lang="en-SI" smtClean="0"/>
              <a:t>2</a:t>
            </a:fld>
            <a:endParaRPr lang="en-SI"/>
          </a:p>
        </p:txBody>
      </p:sp>
    </p:spTree>
    <p:extLst>
      <p:ext uri="{BB962C8B-B14F-4D97-AF65-F5344CB8AC3E}">
        <p14:creationId xmlns:p14="http://schemas.microsoft.com/office/powerpoint/2010/main" val="108834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PIN kodo poznamo že iz časov ‚običajnih mobilnih telefonov‘. Z njo odklepamo SIM kartico takrat, ko telefon popolnoma izklopimo ali se izklopi sam, ker se nam izprazni baterija in v primeru, ko SIM kartico prestavimo v drugo napravo.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Zelo pomembno je, da </a:t>
            </a:r>
            <a:r>
              <a:rPr lang="sl-SI" b="1" dirty="0"/>
              <a:t>vedno, ko telefona ne uporabljamo, zaklenemo zaslon</a:t>
            </a:r>
            <a:r>
              <a:rPr lang="sl-SI" dirty="0"/>
              <a:t>. To storimo tako, da pritisnemo na gumb ob strani. Zakaj je to pomembno? Če zaslona ne zaklenemo, se lahko zgodi, da nehote in nevede pritiskamo na gumbe in ukaze. Prav tako je, če odklenjenega odložimo na javnem mestu, bolj na udaru oz. bolj mikaven za nepridiprave, ki lahko takoj prevzamejo nadzor nad telefonom, brez, da bi si prej belili glavo z ugibanjem vašega gesla.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Za </a:t>
            </a:r>
            <a:r>
              <a:rPr lang="sl-SI" dirty="0" err="1"/>
              <a:t>odklep</a:t>
            </a:r>
            <a:r>
              <a:rPr lang="sl-SI" dirty="0"/>
              <a:t> zaslona pa uporabljamo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b="1" dirty="0"/>
              <a:t>- številčno geslo</a:t>
            </a:r>
            <a:r>
              <a:rPr lang="en-US" b="1" dirty="0"/>
              <a:t> (PIN </a:t>
            </a:r>
            <a:r>
              <a:rPr lang="en-US" b="1" dirty="0" err="1"/>
              <a:t>kodo</a:t>
            </a:r>
            <a:r>
              <a:rPr lang="en-US" b="1" dirty="0"/>
              <a:t>)</a:t>
            </a:r>
            <a:r>
              <a:rPr lang="sl-SI"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l-SI" b="1" dirty="0"/>
              <a:t>vzorec ali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l-SI" b="1" dirty="0"/>
              <a:t>prstni odtis</a:t>
            </a:r>
            <a:r>
              <a:rPr lang="sl-SI"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In kateri način od teh treh je najbolj varen?  - To bo prstni odtis, ker je edinstven samo nam. Gesla, vzorca in PIN kode nikoli ne delimo z drugimi.</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a:t>
            </a:r>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3</a:t>
            </a:fld>
            <a:endParaRPr lang="en-SI"/>
          </a:p>
        </p:txBody>
      </p:sp>
    </p:spTree>
    <p:extLst>
      <p:ext uri="{BB962C8B-B14F-4D97-AF65-F5344CB8AC3E}">
        <p14:creationId xmlns:p14="http://schemas.microsoft.com/office/powerpoint/2010/main" val="283621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a:t>
            </a:r>
          </a:p>
          <a:p>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Na telefonu hranimo različne podatke, od telefonskih številk, do fotografij in videoposnetkov. Če izgubimo telefon, na katerem imamo vse fotografije in videoposnetke, pa tudi druge pomembne datoteke, z njim izgubimo tudi vse to. Zato je dobro, da sproti kopiramo fotografije in ostale pomembne datoteke na tablico ali računalnik.</a:t>
            </a:r>
          </a:p>
          <a:p>
            <a:endParaRPr lang="sl-SI" dirty="0"/>
          </a:p>
          <a:p>
            <a:endParaRPr lang="sl-SI" dirty="0"/>
          </a:p>
          <a:p>
            <a:r>
              <a:rPr lang="sl-SI" dirty="0"/>
              <a:t> </a:t>
            </a:r>
          </a:p>
        </p:txBody>
      </p:sp>
      <p:sp>
        <p:nvSpPr>
          <p:cNvPr id="4" name="Slide Number Placeholder 3"/>
          <p:cNvSpPr>
            <a:spLocks noGrp="1"/>
          </p:cNvSpPr>
          <p:nvPr>
            <p:ph type="sldNum" sz="quarter" idx="5"/>
          </p:nvPr>
        </p:nvSpPr>
        <p:spPr/>
        <p:txBody>
          <a:bodyPr/>
          <a:lstStyle/>
          <a:p>
            <a:fld id="{33F62848-C21F-4445-A51A-104F46DB1070}" type="slidenum">
              <a:rPr lang="en-SI" smtClean="0"/>
              <a:t>4</a:t>
            </a:fld>
            <a:endParaRPr lang="en-SI"/>
          </a:p>
        </p:txBody>
      </p:sp>
    </p:spTree>
    <p:extLst>
      <p:ext uri="{BB962C8B-B14F-4D97-AF65-F5344CB8AC3E}">
        <p14:creationId xmlns:p14="http://schemas.microsoft.com/office/powerpoint/2010/main" val="717027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a:solidFill>
                  <a:schemeClr val="tx1"/>
                </a:solidFill>
                <a:effectLst/>
                <a:latin typeface="+mn-lt"/>
                <a:ea typeface="+mn-ea"/>
                <a:cs typeface="+mn-cs"/>
              </a:rPr>
              <a:t>Zapišemo si IMEI številko in jo shranimo nekam na varno. Najdemo jo tako, da vtipkamo *#06 # in pritisnemo na gumb kliči. Zapisana pa je tudi na garancijskem listu oz. škatli od telefona.</a:t>
            </a:r>
          </a:p>
          <a:p>
            <a:endParaRPr lang="sl-SI" sz="1200" kern="1200" dirty="0">
              <a:solidFill>
                <a:schemeClr val="tx1"/>
              </a:solidFill>
              <a:effectLst/>
              <a:latin typeface="+mn-lt"/>
              <a:ea typeface="+mn-ea"/>
              <a:cs typeface="+mn-cs"/>
            </a:endParaRPr>
          </a:p>
          <a:p>
            <a:r>
              <a:rPr lang="sl-SI" dirty="0"/>
              <a:t>IMEI številka je serijska številka naprave. To številko bi potrebovali v primeru, če nam ukradejo telefon in bi želeli krajo prijaviti policiji. </a:t>
            </a:r>
          </a:p>
          <a:p>
            <a:r>
              <a:rPr lang="sl-SI" dirty="0"/>
              <a:t>Posebej priporočljivo je, da si IMEI številko zapišete preden se odpravite in na počitnice v tujino.</a:t>
            </a:r>
          </a:p>
          <a:p>
            <a:r>
              <a:rPr lang="sl-SI" dirty="0"/>
              <a:t> </a:t>
            </a:r>
          </a:p>
        </p:txBody>
      </p:sp>
      <p:sp>
        <p:nvSpPr>
          <p:cNvPr id="4" name="Slide Number Placeholder 3"/>
          <p:cNvSpPr>
            <a:spLocks noGrp="1"/>
          </p:cNvSpPr>
          <p:nvPr>
            <p:ph type="sldNum" sz="quarter" idx="5"/>
          </p:nvPr>
        </p:nvSpPr>
        <p:spPr/>
        <p:txBody>
          <a:bodyPr/>
          <a:lstStyle/>
          <a:p>
            <a:fld id="{33F62848-C21F-4445-A51A-104F46DB1070}" type="slidenum">
              <a:rPr lang="en-SI" smtClean="0"/>
              <a:t>5</a:t>
            </a:fld>
            <a:endParaRPr lang="en-SI"/>
          </a:p>
        </p:txBody>
      </p:sp>
    </p:spTree>
    <p:extLst>
      <p:ext uri="{BB962C8B-B14F-4D97-AF65-F5344CB8AC3E}">
        <p14:creationId xmlns:p14="http://schemas.microsoft.com/office/powerpoint/2010/main" val="466346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a:t>
            </a:r>
          </a:p>
          <a:p>
            <a:endParaRPr lang="sl-SI" dirty="0"/>
          </a:p>
          <a:p>
            <a:r>
              <a:rPr lang="sl-SI" dirty="0"/>
              <a:t>Najpogostejša prevara, ko govorimo o pametnih telefonih, je tako imenovani </a:t>
            </a:r>
            <a:r>
              <a:rPr lang="sl-SI" b="1" dirty="0" err="1"/>
              <a:t>smishing</a:t>
            </a:r>
            <a:r>
              <a:rPr lang="sl-SI" b="1" dirty="0"/>
              <a:t> oz. lažna SMS sporočila </a:t>
            </a:r>
            <a:r>
              <a:rPr lang="sl-SI" dirty="0"/>
              <a:t>- najpogosteje izgleda, kot bi jih pošiljale banke, pošta in dostavne službe.  V resnici pa nam jih pošiljajo goljufi.</a:t>
            </a:r>
          </a:p>
          <a:p>
            <a:endParaRPr lang="sl-SI" dirty="0"/>
          </a:p>
          <a:p>
            <a:r>
              <a:rPr lang="sl-SI" b="1" dirty="0"/>
              <a:t>Banke, pošta, Finančna uprava in druge zaupanja vredne institucije vas nikoli ne bodo pozivale za vpis gesla prek povezave v sporočilu! </a:t>
            </a:r>
          </a:p>
          <a:p>
            <a:endParaRPr lang="sl-SI" b="1" dirty="0"/>
          </a:p>
          <a:p>
            <a:r>
              <a:rPr lang="sl-SI" b="0" dirty="0"/>
              <a:t>Poglejmo primer.</a:t>
            </a:r>
          </a:p>
        </p:txBody>
      </p:sp>
      <p:sp>
        <p:nvSpPr>
          <p:cNvPr id="4" name="Slide Number Placeholder 3"/>
          <p:cNvSpPr>
            <a:spLocks noGrp="1"/>
          </p:cNvSpPr>
          <p:nvPr>
            <p:ph type="sldNum" sz="quarter" idx="5"/>
          </p:nvPr>
        </p:nvSpPr>
        <p:spPr/>
        <p:txBody>
          <a:bodyPr/>
          <a:lstStyle/>
          <a:p>
            <a:fld id="{33F62848-C21F-4445-A51A-104F46DB1070}" type="slidenum">
              <a:rPr lang="en-SI" smtClean="0"/>
              <a:t>6</a:t>
            </a:fld>
            <a:endParaRPr lang="en-SI"/>
          </a:p>
        </p:txBody>
      </p:sp>
    </p:spTree>
    <p:extLst>
      <p:ext uri="{BB962C8B-B14F-4D97-AF65-F5344CB8AC3E}">
        <p14:creationId xmlns:p14="http://schemas.microsoft.com/office/powerpoint/2010/main" val="1685382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a:t>
            </a:r>
          </a:p>
          <a:p>
            <a:endParaRPr lang="sl-SI" dirty="0"/>
          </a:p>
          <a:p>
            <a:r>
              <a:rPr lang="sl-SI" dirty="0"/>
              <a:t>Tukaj vidimo primer </a:t>
            </a:r>
            <a:r>
              <a:rPr lang="sl-SI" dirty="0" err="1"/>
              <a:t>smishinga</a:t>
            </a:r>
            <a:r>
              <a:rPr lang="sl-SI" dirty="0"/>
              <a:t> – </a:t>
            </a:r>
            <a:r>
              <a:rPr lang="sl-SI" b="1" dirty="0"/>
              <a:t>SMS sporočila za krajo podatkov za dostop do spletne banke</a:t>
            </a:r>
            <a:r>
              <a:rPr lang="sl-SI" dirty="0"/>
              <a:t>. Vsebina sporočila je lažna in levega sporočila v resnici ni poslala banka, tako kot desnega ni poslala Finančna uprava. </a:t>
            </a:r>
          </a:p>
          <a:p>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Pomembno je, da v teh primerih ne klikate na povezave in ne vnašate podatkov in gesla! </a:t>
            </a:r>
            <a:r>
              <a:rPr lang="sl-SI" sz="1200" b="1" kern="1200" dirty="0">
                <a:solidFill>
                  <a:schemeClr val="tx1"/>
                </a:solidFill>
                <a:effectLst/>
                <a:latin typeface="+mn-lt"/>
                <a:ea typeface="+mn-ea"/>
                <a:cs typeface="+mn-cs"/>
              </a:rPr>
              <a:t>Goljufi želijo z grožnjami z blokado računa in podobno le preusmeriti našo pozornost</a:t>
            </a:r>
            <a:r>
              <a:rPr lang="sl-SI" sz="1200" kern="1200" dirty="0">
                <a:solidFill>
                  <a:schemeClr val="tx1"/>
                </a:solidFill>
                <a:effectLst/>
                <a:latin typeface="+mn-lt"/>
                <a:ea typeface="+mn-ea"/>
                <a:cs typeface="+mn-cs"/>
              </a:rPr>
              <a:t> in nas zvabiti, da kliknemo na povezavo v SMS sporočilu ter vnesemo podatke. </a:t>
            </a:r>
            <a:endParaRPr lang="en-SI" dirty="0"/>
          </a:p>
          <a:p>
            <a:endParaRPr lang="sl-SI" dirty="0"/>
          </a:p>
          <a:p>
            <a:r>
              <a:rPr lang="sl-SI" dirty="0"/>
              <a:t>Če niste prepričani, zakaj ste neko sporočilo prejeli, vedno raje vprašajte.</a:t>
            </a:r>
          </a:p>
          <a:p>
            <a:endParaRPr lang="sl-SI" dirty="0"/>
          </a:p>
          <a:p>
            <a:r>
              <a:rPr lang="sl-SI" sz="1200" kern="1200" dirty="0">
                <a:solidFill>
                  <a:schemeClr val="tx1"/>
                </a:solidFill>
                <a:effectLst/>
                <a:latin typeface="+mn-lt"/>
                <a:ea typeface="+mn-ea"/>
                <a:cs typeface="+mn-cs"/>
              </a:rPr>
              <a:t> </a:t>
            </a:r>
            <a:endParaRPr lang="en-SI" dirty="0"/>
          </a:p>
        </p:txBody>
      </p:sp>
      <p:sp>
        <p:nvSpPr>
          <p:cNvPr id="4" name="Slide Number Placeholder 3"/>
          <p:cNvSpPr>
            <a:spLocks noGrp="1"/>
          </p:cNvSpPr>
          <p:nvPr>
            <p:ph type="sldNum" sz="quarter" idx="5"/>
          </p:nvPr>
        </p:nvSpPr>
        <p:spPr/>
        <p:txBody>
          <a:bodyPr/>
          <a:lstStyle/>
          <a:p>
            <a:fld id="{33F62848-C21F-4445-A51A-104F46DB1070}" type="slidenum">
              <a:rPr lang="en-SI" smtClean="0"/>
              <a:t>7</a:t>
            </a:fld>
            <a:endParaRPr lang="en-SI"/>
          </a:p>
        </p:txBody>
      </p:sp>
    </p:spTree>
    <p:extLst>
      <p:ext uri="{BB962C8B-B14F-4D97-AF65-F5344CB8AC3E}">
        <p14:creationId xmlns:p14="http://schemas.microsoft.com/office/powerpoint/2010/main" val="1956951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a:t>
            </a:r>
          </a:p>
          <a:p>
            <a:endParaRPr lang="sl-SI" dirty="0"/>
          </a:p>
          <a:p>
            <a:r>
              <a:rPr lang="sl-SI" dirty="0"/>
              <a:t>Kako prepoznamo lažna SMS sporočilo za krajo podatkov?</a:t>
            </a:r>
          </a:p>
          <a:p>
            <a:endParaRPr lang="sl-SI" dirty="0"/>
          </a:p>
          <a:p>
            <a:r>
              <a:rPr lang="sl-SI" dirty="0"/>
              <a:t>Sporočilo </a:t>
            </a:r>
            <a:r>
              <a:rPr lang="sl-SI" b="1" dirty="0"/>
              <a:t>vedno vsebuje spletno povezavo</a:t>
            </a:r>
          </a:p>
          <a:p>
            <a:r>
              <a:rPr lang="sl-SI" dirty="0"/>
              <a:t>Sporočilo nagovarja k hipnemu dejanju</a:t>
            </a:r>
            <a:r>
              <a:rPr lang="sl-SI" b="1" dirty="0"/>
              <a:t>, mudi se, ukrepati moramo takoj</a:t>
            </a:r>
            <a:r>
              <a:rPr lang="sl-SI" dirty="0"/>
              <a:t>, zato, da bi nas prestrašili in prepričali v klik.</a:t>
            </a:r>
          </a:p>
          <a:p>
            <a:endParaRPr lang="sl-SI" dirty="0"/>
          </a:p>
          <a:p>
            <a:r>
              <a:rPr lang="sl-SI" dirty="0"/>
              <a:t>Če kliknete na povezavo, vas pripelje na lažno spletno stran, ki lahko izgleda popolnoma enako, kot vaš spletna banka. Tam se nahaja prijavni obrazec, ki je ponarejen.</a:t>
            </a:r>
          </a:p>
          <a:p>
            <a:r>
              <a:rPr lang="sl-SI" dirty="0"/>
              <a:t>Goljufi, ki v resnici pošiljajo lažna sporočila želijo vaše geslo za spletno banko. </a:t>
            </a:r>
          </a:p>
          <a:p>
            <a:endParaRPr lang="sl-SI" dirty="0"/>
          </a:p>
          <a:p>
            <a:r>
              <a:rPr lang="sl-SI" b="1" dirty="0"/>
              <a:t>Če na lažni spletni strani vpišete geslo, ga v resnici posredujete goljufu,</a:t>
            </a:r>
            <a:r>
              <a:rPr lang="sl-SI" dirty="0"/>
              <a:t> ki dobi nadzor nad vašim bančnim računom.</a:t>
            </a:r>
          </a:p>
          <a:p>
            <a:endParaRPr lang="sl-SI" dirty="0"/>
          </a:p>
          <a:p>
            <a:r>
              <a:rPr lang="sl-SI" dirty="0"/>
              <a:t>Pomembno si je zapomniti, da vas banka nikoli ne bo pozvala k vpisu gesla prek povezave. </a:t>
            </a:r>
          </a:p>
          <a:p>
            <a:endParaRPr lang="sl-SI" dirty="0"/>
          </a:p>
          <a:p>
            <a:r>
              <a:rPr lang="sl-SI" dirty="0"/>
              <a:t>Če dobite sporočilo od banke, pa ne veste, če gre za lažno ali resnično obvestilo, se raje pozanimajte neposredno pri banki, ali vprašajte koga od bližnjih in prijateljev.</a:t>
            </a:r>
          </a:p>
        </p:txBody>
      </p:sp>
      <p:sp>
        <p:nvSpPr>
          <p:cNvPr id="4" name="Slide Number Placeholder 3"/>
          <p:cNvSpPr>
            <a:spLocks noGrp="1"/>
          </p:cNvSpPr>
          <p:nvPr>
            <p:ph type="sldNum" sz="quarter" idx="5"/>
          </p:nvPr>
        </p:nvSpPr>
        <p:spPr/>
        <p:txBody>
          <a:bodyPr/>
          <a:lstStyle/>
          <a:p>
            <a:fld id="{33F62848-C21F-4445-A51A-104F46DB1070}" type="slidenum">
              <a:rPr lang="en-SI" smtClean="0"/>
              <a:t>8</a:t>
            </a:fld>
            <a:endParaRPr lang="en-SI"/>
          </a:p>
        </p:txBody>
      </p:sp>
    </p:spTree>
    <p:extLst>
      <p:ext uri="{BB962C8B-B14F-4D97-AF65-F5344CB8AC3E}">
        <p14:creationId xmlns:p14="http://schemas.microsoft.com/office/powerpoint/2010/main" val="1367266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a:t>
            </a:r>
          </a:p>
          <a:p>
            <a:endParaRPr lang="sl-SI"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Mogoče ste kdaj prejeli obvestilo, da ste bili izžrebani ali da ste zadeli nagrado na nagradni igri, v kateri pa sploh niste sodelovali.</a:t>
            </a:r>
          </a:p>
          <a:p>
            <a:r>
              <a:rPr lang="sl-SI" sz="1200" kern="1200" dirty="0">
                <a:solidFill>
                  <a:schemeClr val="tx1"/>
                </a:solidFill>
                <a:effectLst/>
                <a:latin typeface="+mn-lt"/>
                <a:ea typeface="+mn-ea"/>
                <a:cs typeface="+mn-cs"/>
              </a:rPr>
              <a:t>Ali pa ste dobili obvestilo, da lahko </a:t>
            </a:r>
            <a:r>
              <a:rPr lang="sl-SI" sz="1200" kern="1200" dirty="0" err="1">
                <a:solidFill>
                  <a:schemeClr val="tx1"/>
                </a:solidFill>
                <a:effectLst/>
                <a:latin typeface="+mn-lt"/>
                <a:ea typeface="+mn-ea"/>
                <a:cs typeface="+mn-cs"/>
              </a:rPr>
              <a:t>zadanete</a:t>
            </a:r>
            <a:r>
              <a:rPr lang="sl-SI" sz="1200" kern="1200" dirty="0">
                <a:solidFill>
                  <a:schemeClr val="tx1"/>
                </a:solidFill>
                <a:effectLst/>
                <a:latin typeface="+mn-lt"/>
                <a:ea typeface="+mn-ea"/>
                <a:cs typeface="+mn-cs"/>
              </a:rPr>
              <a:t> novi </a:t>
            </a:r>
            <a:r>
              <a:rPr lang="sl-SI" sz="1200" kern="1200" dirty="0" err="1">
                <a:solidFill>
                  <a:schemeClr val="tx1"/>
                </a:solidFill>
                <a:effectLst/>
                <a:latin typeface="+mn-lt"/>
                <a:ea typeface="+mn-ea"/>
                <a:cs typeface="+mn-cs"/>
              </a:rPr>
              <a:t>iPhone</a:t>
            </a:r>
            <a:r>
              <a:rPr lang="sl-SI" sz="1200" kern="1200" dirty="0">
                <a:solidFill>
                  <a:schemeClr val="tx1"/>
                </a:solidFill>
                <a:effectLst/>
                <a:latin typeface="+mn-lt"/>
                <a:ea typeface="+mn-ea"/>
                <a:cs typeface="+mn-cs"/>
              </a:rPr>
              <a:t>, če vpišete telefonsko številko in plačate 1 €.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Gre seveda za prevaro in nagrade ne boste prejeli. Lahko pa ste finančno oškodovani. </a:t>
            </a:r>
            <a:endParaRPr lang="sl-SI" dirty="0"/>
          </a:p>
          <a:p>
            <a:endParaRPr lang="sl-SI" dirty="0"/>
          </a:p>
          <a:p>
            <a:r>
              <a:rPr lang="sl-SI" dirty="0"/>
              <a:t>V veliko primerih povezava odpelje na spletno stran z lažno nagradno igro, kjer </a:t>
            </a:r>
            <a:r>
              <a:rPr lang="sl-SI" b="1" dirty="0"/>
              <a:t>morate za sodelovanje vpisati svojo telefonsko številko</a:t>
            </a:r>
            <a:r>
              <a:rPr lang="sl-SI" dirty="0"/>
              <a:t>. Običajen namen teh sporočil je, da vas včlanijo v plačljiv SMS klub, ki vas lahko stane 20 €  in več na mesec.</a:t>
            </a:r>
          </a:p>
          <a:p>
            <a:endParaRPr lang="sl-SI" dirty="0"/>
          </a:p>
          <a:p>
            <a:r>
              <a:rPr lang="sl-SI" b="1" dirty="0"/>
              <a:t>Zlato pravilo uporabe interneta je, da če se nekaj zdi predobro, da bi bilo res, potem zelo verjetno ni.</a:t>
            </a:r>
          </a:p>
          <a:p>
            <a:endParaRPr lang="sl-SI" b="1" dirty="0"/>
          </a:p>
          <a:p>
            <a:r>
              <a:rPr lang="sl-SI" sz="1200" kern="1200" dirty="0">
                <a:solidFill>
                  <a:schemeClr val="tx1"/>
                </a:solidFill>
                <a:effectLst/>
                <a:latin typeface="+mn-lt"/>
                <a:ea typeface="+mn-ea"/>
                <a:cs typeface="+mn-cs"/>
              </a:rPr>
              <a:t>Preden kamorkoli vpišete svojo telefonsko številko, vedno preberite drobni tisk in se prepričajte, komu bodo podatki posredovani in ali bodo ob tem nastali dodatni stroški.</a:t>
            </a:r>
            <a:endParaRPr lang="sl-SI" b="1" dirty="0"/>
          </a:p>
        </p:txBody>
      </p:sp>
      <p:sp>
        <p:nvSpPr>
          <p:cNvPr id="4" name="Slide Number Placeholder 3"/>
          <p:cNvSpPr>
            <a:spLocks noGrp="1"/>
          </p:cNvSpPr>
          <p:nvPr>
            <p:ph type="sldNum" sz="quarter" idx="5"/>
          </p:nvPr>
        </p:nvSpPr>
        <p:spPr/>
        <p:txBody>
          <a:bodyPr/>
          <a:lstStyle/>
          <a:p>
            <a:fld id="{33F62848-C21F-4445-A51A-104F46DB1070}" type="slidenum">
              <a:rPr lang="en-SI" smtClean="0"/>
              <a:t>9</a:t>
            </a:fld>
            <a:endParaRPr lang="en-SI"/>
          </a:p>
        </p:txBody>
      </p:sp>
    </p:spTree>
    <p:extLst>
      <p:ext uri="{BB962C8B-B14F-4D97-AF65-F5344CB8AC3E}">
        <p14:creationId xmlns:p14="http://schemas.microsoft.com/office/powerpoint/2010/main" val="1807352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979C9-664D-03D7-D0E7-DD2029FAC9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I"/>
          </a:p>
        </p:txBody>
      </p:sp>
      <p:sp>
        <p:nvSpPr>
          <p:cNvPr id="3" name="Subtitle 2">
            <a:extLst>
              <a:ext uri="{FF2B5EF4-FFF2-40B4-BE49-F238E27FC236}">
                <a16:creationId xmlns:a16="http://schemas.microsoft.com/office/drawing/2014/main" id="{FCAA302F-270E-5A95-A256-42FF95EF5F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I"/>
          </a:p>
        </p:txBody>
      </p:sp>
      <p:sp>
        <p:nvSpPr>
          <p:cNvPr id="4" name="Date Placeholder 3">
            <a:extLst>
              <a:ext uri="{FF2B5EF4-FFF2-40B4-BE49-F238E27FC236}">
                <a16:creationId xmlns:a16="http://schemas.microsoft.com/office/drawing/2014/main" id="{62C9AEAC-167C-DDCD-4992-8F883632D7B6}"/>
              </a:ext>
            </a:extLst>
          </p:cNvPr>
          <p:cNvSpPr>
            <a:spLocks noGrp="1"/>
          </p:cNvSpPr>
          <p:nvPr>
            <p:ph type="dt" sz="half" idx="10"/>
          </p:nvPr>
        </p:nvSpPr>
        <p:spPr/>
        <p:txBody>
          <a:bodyPr/>
          <a:lstStyle/>
          <a:p>
            <a:fld id="{52FF9F92-5676-4B45-B9D1-2F28192CB986}" type="datetimeFigureOut">
              <a:rPr lang="en-SI" smtClean="0"/>
              <a:t>21/09/2023</a:t>
            </a:fld>
            <a:endParaRPr lang="en-SI"/>
          </a:p>
        </p:txBody>
      </p:sp>
      <p:sp>
        <p:nvSpPr>
          <p:cNvPr id="5" name="Footer Placeholder 4">
            <a:extLst>
              <a:ext uri="{FF2B5EF4-FFF2-40B4-BE49-F238E27FC236}">
                <a16:creationId xmlns:a16="http://schemas.microsoft.com/office/drawing/2014/main" id="{668FB05E-A870-E47C-D0F1-31E824EC7BD9}"/>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00CEF78C-F561-4BEF-3BD3-092A10CA85D8}"/>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3591156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6B4D-EA24-FE89-D8AD-B5FF121CADDB}"/>
              </a:ext>
            </a:extLst>
          </p:cNvPr>
          <p:cNvSpPr>
            <a:spLocks noGrp="1"/>
          </p:cNvSpPr>
          <p:nvPr>
            <p:ph type="title"/>
          </p:nvPr>
        </p:nvSpPr>
        <p:spPr/>
        <p:txBody>
          <a:bodyPr/>
          <a:lstStyle/>
          <a:p>
            <a:r>
              <a:rPr lang="en-US"/>
              <a:t>Click to edit Master title style</a:t>
            </a:r>
            <a:endParaRPr lang="en-SI"/>
          </a:p>
        </p:txBody>
      </p:sp>
      <p:sp>
        <p:nvSpPr>
          <p:cNvPr id="3" name="Vertical Text Placeholder 2">
            <a:extLst>
              <a:ext uri="{FF2B5EF4-FFF2-40B4-BE49-F238E27FC236}">
                <a16:creationId xmlns:a16="http://schemas.microsoft.com/office/drawing/2014/main" id="{B71C82C5-5D17-4DE8-FBBD-8562BCE02C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C104C9BB-57CF-17FF-37F1-F669DE455821}"/>
              </a:ext>
            </a:extLst>
          </p:cNvPr>
          <p:cNvSpPr>
            <a:spLocks noGrp="1"/>
          </p:cNvSpPr>
          <p:nvPr>
            <p:ph type="dt" sz="half" idx="10"/>
          </p:nvPr>
        </p:nvSpPr>
        <p:spPr/>
        <p:txBody>
          <a:bodyPr/>
          <a:lstStyle/>
          <a:p>
            <a:fld id="{52FF9F92-5676-4B45-B9D1-2F28192CB986}" type="datetimeFigureOut">
              <a:rPr lang="en-SI" smtClean="0"/>
              <a:t>21/09/2023</a:t>
            </a:fld>
            <a:endParaRPr lang="en-SI"/>
          </a:p>
        </p:txBody>
      </p:sp>
      <p:sp>
        <p:nvSpPr>
          <p:cNvPr id="5" name="Footer Placeholder 4">
            <a:extLst>
              <a:ext uri="{FF2B5EF4-FFF2-40B4-BE49-F238E27FC236}">
                <a16:creationId xmlns:a16="http://schemas.microsoft.com/office/drawing/2014/main" id="{AE62381A-133E-E219-7806-6A5BE9F0E814}"/>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C095B976-FE47-5F41-323F-0A4A618FF893}"/>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3717558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E87F63-0B53-ED7E-5B95-B50C336C8A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I"/>
          </a:p>
        </p:txBody>
      </p:sp>
      <p:sp>
        <p:nvSpPr>
          <p:cNvPr id="3" name="Vertical Text Placeholder 2">
            <a:extLst>
              <a:ext uri="{FF2B5EF4-FFF2-40B4-BE49-F238E27FC236}">
                <a16:creationId xmlns:a16="http://schemas.microsoft.com/office/drawing/2014/main" id="{5B6A1988-0F54-0FB2-9EE6-4E46AB72D7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A126FD1E-3D28-EE9C-6854-DC714401D48F}"/>
              </a:ext>
            </a:extLst>
          </p:cNvPr>
          <p:cNvSpPr>
            <a:spLocks noGrp="1"/>
          </p:cNvSpPr>
          <p:nvPr>
            <p:ph type="dt" sz="half" idx="10"/>
          </p:nvPr>
        </p:nvSpPr>
        <p:spPr/>
        <p:txBody>
          <a:bodyPr/>
          <a:lstStyle/>
          <a:p>
            <a:fld id="{52FF9F92-5676-4B45-B9D1-2F28192CB986}" type="datetimeFigureOut">
              <a:rPr lang="en-SI" smtClean="0"/>
              <a:t>21/09/2023</a:t>
            </a:fld>
            <a:endParaRPr lang="en-SI"/>
          </a:p>
        </p:txBody>
      </p:sp>
      <p:sp>
        <p:nvSpPr>
          <p:cNvPr id="5" name="Footer Placeholder 4">
            <a:extLst>
              <a:ext uri="{FF2B5EF4-FFF2-40B4-BE49-F238E27FC236}">
                <a16:creationId xmlns:a16="http://schemas.microsoft.com/office/drawing/2014/main" id="{A545E308-C9F4-E2A6-7A68-6DB9A9DB775F}"/>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9E9EFC24-BB8A-651F-2AA7-51B3DD7F77ED}"/>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2523180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BAD60-E0D7-0410-A687-8D7BC6F93181}"/>
              </a:ext>
            </a:extLst>
          </p:cNvPr>
          <p:cNvSpPr>
            <a:spLocks noGrp="1"/>
          </p:cNvSpPr>
          <p:nvPr>
            <p:ph type="title"/>
          </p:nvPr>
        </p:nvSpPr>
        <p:spPr/>
        <p:txBody>
          <a:bodyPr/>
          <a:lstStyle/>
          <a:p>
            <a:r>
              <a:rPr lang="en-US"/>
              <a:t>Click to edit Master title style</a:t>
            </a:r>
            <a:endParaRPr lang="en-SI"/>
          </a:p>
        </p:txBody>
      </p:sp>
      <p:sp>
        <p:nvSpPr>
          <p:cNvPr id="3" name="Content Placeholder 2">
            <a:extLst>
              <a:ext uri="{FF2B5EF4-FFF2-40B4-BE49-F238E27FC236}">
                <a16:creationId xmlns:a16="http://schemas.microsoft.com/office/drawing/2014/main" id="{81B75B07-C155-39F7-BDC6-E6075F27FE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4289C586-7ECC-4E21-0CB6-47C321BB6659}"/>
              </a:ext>
            </a:extLst>
          </p:cNvPr>
          <p:cNvSpPr>
            <a:spLocks noGrp="1"/>
          </p:cNvSpPr>
          <p:nvPr>
            <p:ph type="dt" sz="half" idx="10"/>
          </p:nvPr>
        </p:nvSpPr>
        <p:spPr/>
        <p:txBody>
          <a:bodyPr/>
          <a:lstStyle/>
          <a:p>
            <a:fld id="{52FF9F92-5676-4B45-B9D1-2F28192CB986}" type="datetimeFigureOut">
              <a:rPr lang="en-SI" smtClean="0"/>
              <a:t>21/09/2023</a:t>
            </a:fld>
            <a:endParaRPr lang="en-SI"/>
          </a:p>
        </p:txBody>
      </p:sp>
      <p:sp>
        <p:nvSpPr>
          <p:cNvPr id="5" name="Footer Placeholder 4">
            <a:extLst>
              <a:ext uri="{FF2B5EF4-FFF2-40B4-BE49-F238E27FC236}">
                <a16:creationId xmlns:a16="http://schemas.microsoft.com/office/drawing/2014/main" id="{B3C6E87C-7A8F-588F-0830-FFE25CABB652}"/>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D580540B-F0CB-6607-4D28-6D3E2FC0B5F9}"/>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2592685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3ED8A-CB3E-0F66-D819-0931F16FCD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I"/>
          </a:p>
        </p:txBody>
      </p:sp>
      <p:sp>
        <p:nvSpPr>
          <p:cNvPr id="3" name="Text Placeholder 2">
            <a:extLst>
              <a:ext uri="{FF2B5EF4-FFF2-40B4-BE49-F238E27FC236}">
                <a16:creationId xmlns:a16="http://schemas.microsoft.com/office/drawing/2014/main" id="{DD3F6C55-5620-DFB4-2F6C-EA108981B4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5546F1-D4E9-406A-31F8-814CE7DBDF53}"/>
              </a:ext>
            </a:extLst>
          </p:cNvPr>
          <p:cNvSpPr>
            <a:spLocks noGrp="1"/>
          </p:cNvSpPr>
          <p:nvPr>
            <p:ph type="dt" sz="half" idx="10"/>
          </p:nvPr>
        </p:nvSpPr>
        <p:spPr/>
        <p:txBody>
          <a:bodyPr/>
          <a:lstStyle/>
          <a:p>
            <a:fld id="{52FF9F92-5676-4B45-B9D1-2F28192CB986}" type="datetimeFigureOut">
              <a:rPr lang="en-SI" smtClean="0"/>
              <a:t>21/09/2023</a:t>
            </a:fld>
            <a:endParaRPr lang="en-SI"/>
          </a:p>
        </p:txBody>
      </p:sp>
      <p:sp>
        <p:nvSpPr>
          <p:cNvPr id="5" name="Footer Placeholder 4">
            <a:extLst>
              <a:ext uri="{FF2B5EF4-FFF2-40B4-BE49-F238E27FC236}">
                <a16:creationId xmlns:a16="http://schemas.microsoft.com/office/drawing/2014/main" id="{0A824562-BEE8-EF3D-6C33-9EFBC1303480}"/>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F8775A28-9945-321C-8D3E-830511CA99D9}"/>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196716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11C2-7998-3391-D206-9ED36D913753}"/>
              </a:ext>
            </a:extLst>
          </p:cNvPr>
          <p:cNvSpPr>
            <a:spLocks noGrp="1"/>
          </p:cNvSpPr>
          <p:nvPr>
            <p:ph type="title"/>
          </p:nvPr>
        </p:nvSpPr>
        <p:spPr/>
        <p:txBody>
          <a:bodyPr/>
          <a:lstStyle/>
          <a:p>
            <a:r>
              <a:rPr lang="en-US"/>
              <a:t>Click to edit Master title style</a:t>
            </a:r>
            <a:endParaRPr lang="en-SI"/>
          </a:p>
        </p:txBody>
      </p:sp>
      <p:sp>
        <p:nvSpPr>
          <p:cNvPr id="3" name="Content Placeholder 2">
            <a:extLst>
              <a:ext uri="{FF2B5EF4-FFF2-40B4-BE49-F238E27FC236}">
                <a16:creationId xmlns:a16="http://schemas.microsoft.com/office/drawing/2014/main" id="{08B041DE-49D3-051F-CD11-5EAADC3191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Content Placeholder 3">
            <a:extLst>
              <a:ext uri="{FF2B5EF4-FFF2-40B4-BE49-F238E27FC236}">
                <a16:creationId xmlns:a16="http://schemas.microsoft.com/office/drawing/2014/main" id="{0045FC7C-6D64-6806-24E3-80FFB89F87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5" name="Date Placeholder 4">
            <a:extLst>
              <a:ext uri="{FF2B5EF4-FFF2-40B4-BE49-F238E27FC236}">
                <a16:creationId xmlns:a16="http://schemas.microsoft.com/office/drawing/2014/main" id="{5EEC0D66-DC1F-1ADA-2BD4-C04AF72272B7}"/>
              </a:ext>
            </a:extLst>
          </p:cNvPr>
          <p:cNvSpPr>
            <a:spLocks noGrp="1"/>
          </p:cNvSpPr>
          <p:nvPr>
            <p:ph type="dt" sz="half" idx="10"/>
          </p:nvPr>
        </p:nvSpPr>
        <p:spPr/>
        <p:txBody>
          <a:bodyPr/>
          <a:lstStyle/>
          <a:p>
            <a:fld id="{52FF9F92-5676-4B45-B9D1-2F28192CB986}" type="datetimeFigureOut">
              <a:rPr lang="en-SI" smtClean="0"/>
              <a:t>21/09/2023</a:t>
            </a:fld>
            <a:endParaRPr lang="en-SI"/>
          </a:p>
        </p:txBody>
      </p:sp>
      <p:sp>
        <p:nvSpPr>
          <p:cNvPr id="6" name="Footer Placeholder 5">
            <a:extLst>
              <a:ext uri="{FF2B5EF4-FFF2-40B4-BE49-F238E27FC236}">
                <a16:creationId xmlns:a16="http://schemas.microsoft.com/office/drawing/2014/main" id="{F3C8312B-2639-14EF-0481-915E4747440A}"/>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AD3BB0CB-6650-C7AC-FE36-A30AC78F8326}"/>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67245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63980-5091-B922-A9EE-216808E1B277}"/>
              </a:ext>
            </a:extLst>
          </p:cNvPr>
          <p:cNvSpPr>
            <a:spLocks noGrp="1"/>
          </p:cNvSpPr>
          <p:nvPr>
            <p:ph type="title"/>
          </p:nvPr>
        </p:nvSpPr>
        <p:spPr>
          <a:xfrm>
            <a:off x="839788" y="365125"/>
            <a:ext cx="10515600" cy="1325563"/>
          </a:xfrm>
        </p:spPr>
        <p:txBody>
          <a:bodyPr/>
          <a:lstStyle/>
          <a:p>
            <a:r>
              <a:rPr lang="en-US"/>
              <a:t>Click to edit Master title style</a:t>
            </a:r>
            <a:endParaRPr lang="en-SI"/>
          </a:p>
        </p:txBody>
      </p:sp>
      <p:sp>
        <p:nvSpPr>
          <p:cNvPr id="3" name="Text Placeholder 2">
            <a:extLst>
              <a:ext uri="{FF2B5EF4-FFF2-40B4-BE49-F238E27FC236}">
                <a16:creationId xmlns:a16="http://schemas.microsoft.com/office/drawing/2014/main" id="{2B0DF4B5-7991-BC2A-8934-6076CF69E4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AD9212-1B25-5DE8-1724-A74C398F1B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5" name="Text Placeholder 4">
            <a:extLst>
              <a:ext uri="{FF2B5EF4-FFF2-40B4-BE49-F238E27FC236}">
                <a16:creationId xmlns:a16="http://schemas.microsoft.com/office/drawing/2014/main" id="{D1BA1AF7-932D-2384-0BE0-DE1AD008E4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C4863D-8157-10B0-1F33-CC5E51FDB6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7" name="Date Placeholder 6">
            <a:extLst>
              <a:ext uri="{FF2B5EF4-FFF2-40B4-BE49-F238E27FC236}">
                <a16:creationId xmlns:a16="http://schemas.microsoft.com/office/drawing/2014/main" id="{D389E026-5E19-38B0-0A2C-DD49BC4C660D}"/>
              </a:ext>
            </a:extLst>
          </p:cNvPr>
          <p:cNvSpPr>
            <a:spLocks noGrp="1"/>
          </p:cNvSpPr>
          <p:nvPr>
            <p:ph type="dt" sz="half" idx="10"/>
          </p:nvPr>
        </p:nvSpPr>
        <p:spPr/>
        <p:txBody>
          <a:bodyPr/>
          <a:lstStyle/>
          <a:p>
            <a:fld id="{52FF9F92-5676-4B45-B9D1-2F28192CB986}" type="datetimeFigureOut">
              <a:rPr lang="en-SI" smtClean="0"/>
              <a:t>21/09/2023</a:t>
            </a:fld>
            <a:endParaRPr lang="en-SI"/>
          </a:p>
        </p:txBody>
      </p:sp>
      <p:sp>
        <p:nvSpPr>
          <p:cNvPr id="8" name="Footer Placeholder 7">
            <a:extLst>
              <a:ext uri="{FF2B5EF4-FFF2-40B4-BE49-F238E27FC236}">
                <a16:creationId xmlns:a16="http://schemas.microsoft.com/office/drawing/2014/main" id="{9BDD5DFF-004B-0FEF-35BA-C7C35669C3E8}"/>
              </a:ext>
            </a:extLst>
          </p:cNvPr>
          <p:cNvSpPr>
            <a:spLocks noGrp="1"/>
          </p:cNvSpPr>
          <p:nvPr>
            <p:ph type="ftr" sz="quarter" idx="11"/>
          </p:nvPr>
        </p:nvSpPr>
        <p:spPr/>
        <p:txBody>
          <a:bodyPr/>
          <a:lstStyle/>
          <a:p>
            <a:endParaRPr lang="en-SI"/>
          </a:p>
        </p:txBody>
      </p:sp>
      <p:sp>
        <p:nvSpPr>
          <p:cNvPr id="9" name="Slide Number Placeholder 8">
            <a:extLst>
              <a:ext uri="{FF2B5EF4-FFF2-40B4-BE49-F238E27FC236}">
                <a16:creationId xmlns:a16="http://schemas.microsoft.com/office/drawing/2014/main" id="{872939CF-AC92-4916-1634-40F259B3CB78}"/>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3724028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2907A-C7B2-9E8C-AA13-8A1B78624365}"/>
              </a:ext>
            </a:extLst>
          </p:cNvPr>
          <p:cNvSpPr>
            <a:spLocks noGrp="1"/>
          </p:cNvSpPr>
          <p:nvPr>
            <p:ph type="title"/>
          </p:nvPr>
        </p:nvSpPr>
        <p:spPr/>
        <p:txBody>
          <a:bodyPr/>
          <a:lstStyle/>
          <a:p>
            <a:r>
              <a:rPr lang="en-US"/>
              <a:t>Click to edit Master title style</a:t>
            </a:r>
            <a:endParaRPr lang="en-SI"/>
          </a:p>
        </p:txBody>
      </p:sp>
      <p:sp>
        <p:nvSpPr>
          <p:cNvPr id="3" name="Date Placeholder 2">
            <a:extLst>
              <a:ext uri="{FF2B5EF4-FFF2-40B4-BE49-F238E27FC236}">
                <a16:creationId xmlns:a16="http://schemas.microsoft.com/office/drawing/2014/main" id="{35EBDA64-7DF2-AC34-813E-9D8A0FBE7B40}"/>
              </a:ext>
            </a:extLst>
          </p:cNvPr>
          <p:cNvSpPr>
            <a:spLocks noGrp="1"/>
          </p:cNvSpPr>
          <p:nvPr>
            <p:ph type="dt" sz="half" idx="10"/>
          </p:nvPr>
        </p:nvSpPr>
        <p:spPr/>
        <p:txBody>
          <a:bodyPr/>
          <a:lstStyle/>
          <a:p>
            <a:fld id="{52FF9F92-5676-4B45-B9D1-2F28192CB986}" type="datetimeFigureOut">
              <a:rPr lang="en-SI" smtClean="0"/>
              <a:t>21/09/2023</a:t>
            </a:fld>
            <a:endParaRPr lang="en-SI"/>
          </a:p>
        </p:txBody>
      </p:sp>
      <p:sp>
        <p:nvSpPr>
          <p:cNvPr id="4" name="Footer Placeholder 3">
            <a:extLst>
              <a:ext uri="{FF2B5EF4-FFF2-40B4-BE49-F238E27FC236}">
                <a16:creationId xmlns:a16="http://schemas.microsoft.com/office/drawing/2014/main" id="{7CD80215-8E3B-66E0-12B5-82B53C1ED35B}"/>
              </a:ext>
            </a:extLst>
          </p:cNvPr>
          <p:cNvSpPr>
            <a:spLocks noGrp="1"/>
          </p:cNvSpPr>
          <p:nvPr>
            <p:ph type="ftr" sz="quarter" idx="11"/>
          </p:nvPr>
        </p:nvSpPr>
        <p:spPr/>
        <p:txBody>
          <a:bodyPr/>
          <a:lstStyle/>
          <a:p>
            <a:endParaRPr lang="en-SI"/>
          </a:p>
        </p:txBody>
      </p:sp>
      <p:sp>
        <p:nvSpPr>
          <p:cNvPr id="5" name="Slide Number Placeholder 4">
            <a:extLst>
              <a:ext uri="{FF2B5EF4-FFF2-40B4-BE49-F238E27FC236}">
                <a16:creationId xmlns:a16="http://schemas.microsoft.com/office/drawing/2014/main" id="{BB99899B-DE55-2FEC-B667-D98BE9F639BD}"/>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3407399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728400-072B-F2D2-A3CD-8C1D919233F2}"/>
              </a:ext>
            </a:extLst>
          </p:cNvPr>
          <p:cNvSpPr>
            <a:spLocks noGrp="1"/>
          </p:cNvSpPr>
          <p:nvPr>
            <p:ph type="dt" sz="half" idx="10"/>
          </p:nvPr>
        </p:nvSpPr>
        <p:spPr/>
        <p:txBody>
          <a:bodyPr/>
          <a:lstStyle/>
          <a:p>
            <a:fld id="{52FF9F92-5676-4B45-B9D1-2F28192CB986}" type="datetimeFigureOut">
              <a:rPr lang="en-SI" smtClean="0"/>
              <a:t>21/09/2023</a:t>
            </a:fld>
            <a:endParaRPr lang="en-SI"/>
          </a:p>
        </p:txBody>
      </p:sp>
      <p:sp>
        <p:nvSpPr>
          <p:cNvPr id="3" name="Footer Placeholder 2">
            <a:extLst>
              <a:ext uri="{FF2B5EF4-FFF2-40B4-BE49-F238E27FC236}">
                <a16:creationId xmlns:a16="http://schemas.microsoft.com/office/drawing/2014/main" id="{CC84C30D-AB6E-C39B-D431-EAD2A9B34725}"/>
              </a:ext>
            </a:extLst>
          </p:cNvPr>
          <p:cNvSpPr>
            <a:spLocks noGrp="1"/>
          </p:cNvSpPr>
          <p:nvPr>
            <p:ph type="ftr" sz="quarter" idx="11"/>
          </p:nvPr>
        </p:nvSpPr>
        <p:spPr/>
        <p:txBody>
          <a:bodyPr/>
          <a:lstStyle/>
          <a:p>
            <a:endParaRPr lang="en-SI"/>
          </a:p>
        </p:txBody>
      </p:sp>
      <p:sp>
        <p:nvSpPr>
          <p:cNvPr id="4" name="Slide Number Placeholder 3">
            <a:extLst>
              <a:ext uri="{FF2B5EF4-FFF2-40B4-BE49-F238E27FC236}">
                <a16:creationId xmlns:a16="http://schemas.microsoft.com/office/drawing/2014/main" id="{10A6BC93-C24E-3963-0EFE-754EBB3B71EC}"/>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2450571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D2BB3-3066-6795-D2A8-1D4EE5347B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I"/>
          </a:p>
        </p:txBody>
      </p:sp>
      <p:sp>
        <p:nvSpPr>
          <p:cNvPr id="3" name="Content Placeholder 2">
            <a:extLst>
              <a:ext uri="{FF2B5EF4-FFF2-40B4-BE49-F238E27FC236}">
                <a16:creationId xmlns:a16="http://schemas.microsoft.com/office/drawing/2014/main" id="{7E0B4333-236C-1AB8-99D4-0881EFD9C7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Text Placeholder 3">
            <a:extLst>
              <a:ext uri="{FF2B5EF4-FFF2-40B4-BE49-F238E27FC236}">
                <a16:creationId xmlns:a16="http://schemas.microsoft.com/office/drawing/2014/main" id="{68BC00CB-A068-6D19-CEBD-4249137B7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FCAE9C-FC7B-85CF-577B-45FAE8A077B4}"/>
              </a:ext>
            </a:extLst>
          </p:cNvPr>
          <p:cNvSpPr>
            <a:spLocks noGrp="1"/>
          </p:cNvSpPr>
          <p:nvPr>
            <p:ph type="dt" sz="half" idx="10"/>
          </p:nvPr>
        </p:nvSpPr>
        <p:spPr/>
        <p:txBody>
          <a:bodyPr/>
          <a:lstStyle/>
          <a:p>
            <a:fld id="{52FF9F92-5676-4B45-B9D1-2F28192CB986}" type="datetimeFigureOut">
              <a:rPr lang="en-SI" smtClean="0"/>
              <a:t>21/09/2023</a:t>
            </a:fld>
            <a:endParaRPr lang="en-SI"/>
          </a:p>
        </p:txBody>
      </p:sp>
      <p:sp>
        <p:nvSpPr>
          <p:cNvPr id="6" name="Footer Placeholder 5">
            <a:extLst>
              <a:ext uri="{FF2B5EF4-FFF2-40B4-BE49-F238E27FC236}">
                <a16:creationId xmlns:a16="http://schemas.microsoft.com/office/drawing/2014/main" id="{0B7BEADF-A47B-F335-DA04-88624285B072}"/>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51AE983C-5D7D-7386-8EAB-10ED2D91ED8A}"/>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1956933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A141B-EA9F-ADC2-37BD-A2CBE58324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I"/>
          </a:p>
        </p:txBody>
      </p:sp>
      <p:sp>
        <p:nvSpPr>
          <p:cNvPr id="3" name="Picture Placeholder 2">
            <a:extLst>
              <a:ext uri="{FF2B5EF4-FFF2-40B4-BE49-F238E27FC236}">
                <a16:creationId xmlns:a16="http://schemas.microsoft.com/office/drawing/2014/main" id="{D3B120BE-BC7A-2476-6F69-0F045833B9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I"/>
          </a:p>
        </p:txBody>
      </p:sp>
      <p:sp>
        <p:nvSpPr>
          <p:cNvPr id="4" name="Text Placeholder 3">
            <a:extLst>
              <a:ext uri="{FF2B5EF4-FFF2-40B4-BE49-F238E27FC236}">
                <a16:creationId xmlns:a16="http://schemas.microsoft.com/office/drawing/2014/main" id="{1128F5C4-0057-14B9-3CBC-A6D3D6A021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231365-AF84-3FE6-F583-574A3E85EC35}"/>
              </a:ext>
            </a:extLst>
          </p:cNvPr>
          <p:cNvSpPr>
            <a:spLocks noGrp="1"/>
          </p:cNvSpPr>
          <p:nvPr>
            <p:ph type="dt" sz="half" idx="10"/>
          </p:nvPr>
        </p:nvSpPr>
        <p:spPr/>
        <p:txBody>
          <a:bodyPr/>
          <a:lstStyle/>
          <a:p>
            <a:fld id="{52FF9F92-5676-4B45-B9D1-2F28192CB986}" type="datetimeFigureOut">
              <a:rPr lang="en-SI" smtClean="0"/>
              <a:t>21/09/2023</a:t>
            </a:fld>
            <a:endParaRPr lang="en-SI"/>
          </a:p>
        </p:txBody>
      </p:sp>
      <p:sp>
        <p:nvSpPr>
          <p:cNvPr id="6" name="Footer Placeholder 5">
            <a:extLst>
              <a:ext uri="{FF2B5EF4-FFF2-40B4-BE49-F238E27FC236}">
                <a16:creationId xmlns:a16="http://schemas.microsoft.com/office/drawing/2014/main" id="{54903135-3DDF-FFE4-2A35-F2B20543B87D}"/>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F34A9C73-3128-D05A-BD8B-DAC9E2D0722A}"/>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4068262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EB9C54-F816-1B78-D6A3-18D262FC7C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I"/>
          </a:p>
        </p:txBody>
      </p:sp>
      <p:sp>
        <p:nvSpPr>
          <p:cNvPr id="3" name="Text Placeholder 2">
            <a:extLst>
              <a:ext uri="{FF2B5EF4-FFF2-40B4-BE49-F238E27FC236}">
                <a16:creationId xmlns:a16="http://schemas.microsoft.com/office/drawing/2014/main" id="{F140E94C-2F4E-8EEE-A5D6-627080507A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76D08770-9153-7F0B-6A08-B2722DFE63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FF9F92-5676-4B45-B9D1-2F28192CB986}" type="datetimeFigureOut">
              <a:rPr lang="en-SI" smtClean="0"/>
              <a:t>21/09/2023</a:t>
            </a:fld>
            <a:endParaRPr lang="en-SI"/>
          </a:p>
        </p:txBody>
      </p:sp>
      <p:sp>
        <p:nvSpPr>
          <p:cNvPr id="5" name="Footer Placeholder 4">
            <a:extLst>
              <a:ext uri="{FF2B5EF4-FFF2-40B4-BE49-F238E27FC236}">
                <a16:creationId xmlns:a16="http://schemas.microsoft.com/office/drawing/2014/main" id="{7AF7F494-F8D4-46B7-9A4C-62613431FE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I"/>
          </a:p>
        </p:txBody>
      </p:sp>
      <p:sp>
        <p:nvSpPr>
          <p:cNvPr id="6" name="Slide Number Placeholder 5">
            <a:extLst>
              <a:ext uri="{FF2B5EF4-FFF2-40B4-BE49-F238E27FC236}">
                <a16:creationId xmlns:a16="http://schemas.microsoft.com/office/drawing/2014/main" id="{330A8450-0995-523A-7312-A83D5991AD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CC5D14-FD47-41EE-9E16-DDC49BD5C2F5}" type="slidenum">
              <a:rPr lang="en-SI" smtClean="0"/>
              <a:t>‹#›</a:t>
            </a:fld>
            <a:endParaRPr lang="en-SI"/>
          </a:p>
        </p:txBody>
      </p:sp>
    </p:spTree>
    <p:extLst>
      <p:ext uri="{BB962C8B-B14F-4D97-AF65-F5344CB8AC3E}">
        <p14:creationId xmlns:p14="http://schemas.microsoft.com/office/powerpoint/2010/main" val="247854377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361152-1162-457C-A3C1-068E6A54AE80}"/>
              </a:ext>
            </a:extLst>
          </p:cNvPr>
          <p:cNvPicPr>
            <a:picLocks noChangeAspect="1"/>
          </p:cNvPicPr>
          <p:nvPr/>
        </p:nvPicPr>
        <p:blipFill rotWithShape="1">
          <a:blip r:embed="rId3">
            <a:extLst>
              <a:ext uri="{28A0092B-C50C-407E-A947-70E740481C1C}">
                <a14:useLocalDpi xmlns:a14="http://schemas.microsoft.com/office/drawing/2010/main" val="0"/>
              </a:ext>
            </a:extLst>
          </a:blip>
          <a:srcRect t="28750"/>
          <a:stretch/>
        </p:blipFill>
        <p:spPr>
          <a:xfrm>
            <a:off x="610183" y="1756611"/>
            <a:ext cx="10971634" cy="4397214"/>
          </a:xfrm>
          <a:prstGeom prst="rect">
            <a:avLst/>
          </a:prstGeom>
        </p:spPr>
      </p:pic>
      <p:pic>
        <p:nvPicPr>
          <p:cNvPr id="9" name="Picture 8" descr="Text">
            <a:extLst>
              <a:ext uri="{FF2B5EF4-FFF2-40B4-BE49-F238E27FC236}">
                <a16:creationId xmlns:a16="http://schemas.microsoft.com/office/drawing/2014/main" id="{B91B10AA-0804-7622-2BDE-78B6CB324F9F}"/>
              </a:ext>
            </a:extLst>
          </p:cNvPr>
          <p:cNvPicPr>
            <a:picLocks noChangeAspect="1"/>
          </p:cNvPicPr>
          <p:nvPr/>
        </p:nvPicPr>
        <p:blipFill rotWithShape="1">
          <a:blip r:embed="rId4">
            <a:extLst>
              <a:ext uri="{28A0092B-C50C-407E-A947-70E740481C1C}">
                <a14:useLocalDpi xmlns:a14="http://schemas.microsoft.com/office/drawing/2010/main" val="0"/>
              </a:ext>
            </a:extLst>
          </a:blip>
          <a:srcRect l="20498" t="41143" r="24819" b="39960"/>
          <a:stretch/>
        </p:blipFill>
        <p:spPr>
          <a:xfrm>
            <a:off x="2117293" y="5243973"/>
            <a:ext cx="3310760" cy="1144112"/>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186DF565-81CE-0EA6-64A0-CE2FF9047E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3949" y="5308645"/>
            <a:ext cx="2483303" cy="1079440"/>
          </a:xfrm>
          <a:prstGeom prst="rect">
            <a:avLst/>
          </a:prstGeom>
        </p:spPr>
      </p:pic>
    </p:spTree>
    <p:extLst>
      <p:ext uri="{BB962C8B-B14F-4D97-AF65-F5344CB8AC3E}">
        <p14:creationId xmlns:p14="http://schemas.microsoft.com/office/powerpoint/2010/main" val="1221536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8FCE868-C160-4F75-960F-4D58574F075E}"/>
              </a:ext>
            </a:extLst>
          </p:cNvPr>
          <p:cNvPicPr>
            <a:picLocks noChangeAspect="1"/>
          </p:cNvPicPr>
          <p:nvPr/>
        </p:nvPicPr>
        <p:blipFill rotWithShape="1">
          <a:blip r:embed="rId3">
            <a:extLst>
              <a:ext uri="{28A0092B-C50C-407E-A947-70E740481C1C}">
                <a14:useLocalDpi xmlns:a14="http://schemas.microsoft.com/office/drawing/2010/main" val="0"/>
              </a:ext>
            </a:extLst>
          </a:blip>
          <a:srcRect r="46084"/>
          <a:stretch/>
        </p:blipFill>
        <p:spPr>
          <a:xfrm>
            <a:off x="8456788" y="1227221"/>
            <a:ext cx="3454122" cy="5630779"/>
          </a:xfrm>
          <a:prstGeom prst="rect">
            <a:avLst/>
          </a:prstGeom>
        </p:spPr>
      </p:pic>
      <p:sp>
        <p:nvSpPr>
          <p:cNvPr id="2" name="Title 1">
            <a:extLst>
              <a:ext uri="{FF2B5EF4-FFF2-40B4-BE49-F238E27FC236}">
                <a16:creationId xmlns:a16="http://schemas.microsoft.com/office/drawing/2014/main" id="{D6341E99-30F0-0694-E83D-E598A51FCCFD}"/>
              </a:ext>
            </a:extLst>
          </p:cNvPr>
          <p:cNvSpPr>
            <a:spLocks noGrp="1"/>
          </p:cNvSpPr>
          <p:nvPr>
            <p:ph type="title"/>
          </p:nvPr>
        </p:nvSpPr>
        <p:spPr>
          <a:xfrm>
            <a:off x="838200" y="380791"/>
            <a:ext cx="10515600" cy="1944938"/>
          </a:xfrm>
        </p:spPr>
        <p:txBody>
          <a:bodyPr>
            <a:normAutofit/>
          </a:bodyPr>
          <a:lstStyle/>
          <a:p>
            <a:r>
              <a:rPr lang="sl-SI" sz="6600" dirty="0">
                <a:solidFill>
                  <a:srgbClr val="279989"/>
                </a:solidFill>
                <a:latin typeface="Arial Black" panose="020B0A04020102020204" pitchFamily="34" charset="0"/>
              </a:rPr>
              <a:t>VARNA UPORABA APLIKACIJ</a:t>
            </a:r>
            <a:endParaRPr lang="en-SI" sz="6600" dirty="0">
              <a:solidFill>
                <a:srgbClr val="279989"/>
              </a:solidFill>
              <a:latin typeface="Arial Black" panose="020B0A04020102020204" pitchFamily="34" charset="0"/>
            </a:endParaRPr>
          </a:p>
        </p:txBody>
      </p:sp>
      <p:sp>
        <p:nvSpPr>
          <p:cNvPr id="6" name="Content Placeholder 5">
            <a:extLst>
              <a:ext uri="{FF2B5EF4-FFF2-40B4-BE49-F238E27FC236}">
                <a16:creationId xmlns:a16="http://schemas.microsoft.com/office/drawing/2014/main" id="{382D3EB0-69C4-4587-AF11-B2F42F9A38C8}"/>
              </a:ext>
            </a:extLst>
          </p:cNvPr>
          <p:cNvSpPr>
            <a:spLocks noGrp="1"/>
          </p:cNvSpPr>
          <p:nvPr>
            <p:ph idx="1"/>
          </p:nvPr>
        </p:nvSpPr>
        <p:spPr>
          <a:xfrm>
            <a:off x="838199" y="2566484"/>
            <a:ext cx="7271085" cy="3902994"/>
          </a:xfrm>
        </p:spPr>
        <p:txBody>
          <a:bodyPr>
            <a:normAutofit lnSpcReduction="10000"/>
          </a:bodyPr>
          <a:lstStyle/>
          <a:p>
            <a:r>
              <a:rPr lang="sl-SI" sz="3200" b="1" dirty="0">
                <a:solidFill>
                  <a:schemeClr val="tx1">
                    <a:lumMod val="75000"/>
                    <a:lumOff val="25000"/>
                  </a:schemeClr>
                </a:solidFill>
                <a:latin typeface="Arial" panose="020B0604020202020204" pitchFamily="34" charset="0"/>
                <a:cs typeface="Arial" panose="020B0604020202020204" pitchFamily="34" charset="0"/>
              </a:rPr>
              <a:t>Naložite le aplikacije, ki jih potrebujete.</a:t>
            </a:r>
          </a:p>
          <a:p>
            <a:pPr marL="0" indent="0">
              <a:buNone/>
            </a:pPr>
            <a:endParaRPr lang="sl-SI" sz="3200" b="1" dirty="0">
              <a:solidFill>
                <a:schemeClr val="tx1">
                  <a:lumMod val="75000"/>
                  <a:lumOff val="25000"/>
                </a:schemeClr>
              </a:solidFill>
              <a:latin typeface="Arial" panose="020B0604020202020204" pitchFamily="34" charset="0"/>
              <a:cs typeface="Arial" panose="020B0604020202020204" pitchFamily="34" charset="0"/>
            </a:endParaRPr>
          </a:p>
          <a:p>
            <a:r>
              <a:rPr lang="sl-SI" sz="3200" b="1" dirty="0">
                <a:solidFill>
                  <a:schemeClr val="tx1">
                    <a:lumMod val="75000"/>
                    <a:lumOff val="25000"/>
                  </a:schemeClr>
                </a:solidFill>
                <a:latin typeface="Arial" panose="020B0604020202020204" pitchFamily="34" charset="0"/>
                <a:cs typeface="Arial" panose="020B0604020202020204" pitchFamily="34" charset="0"/>
              </a:rPr>
              <a:t>Aplikacije nalagajte iz uradnih virov (</a:t>
            </a:r>
            <a:r>
              <a:rPr lang="sl-SI" sz="3200" b="1" dirty="0">
                <a:latin typeface="Arial" panose="020B0604020202020204" pitchFamily="34" charset="0"/>
                <a:cs typeface="Arial" panose="020B0604020202020204" pitchFamily="34" charset="0"/>
              </a:rPr>
              <a:t>Google </a:t>
            </a:r>
            <a:r>
              <a:rPr lang="sl-SI" sz="3200" b="1" dirty="0" err="1">
                <a:latin typeface="Arial" panose="020B0604020202020204" pitchFamily="34" charset="0"/>
                <a:cs typeface="Arial" panose="020B0604020202020204" pitchFamily="34" charset="0"/>
              </a:rPr>
              <a:t>Play</a:t>
            </a:r>
            <a:r>
              <a:rPr lang="sl-SI" sz="3200" b="1" dirty="0">
                <a:latin typeface="Arial" panose="020B0604020202020204" pitchFamily="34" charset="0"/>
                <a:cs typeface="Arial" panose="020B0604020202020204" pitchFamily="34" charset="0"/>
              </a:rPr>
              <a:t> in </a:t>
            </a:r>
            <a:r>
              <a:rPr lang="sl-SI" sz="3200" b="1" dirty="0" err="1">
                <a:latin typeface="Arial" panose="020B0604020202020204" pitchFamily="34" charset="0"/>
                <a:cs typeface="Arial" panose="020B0604020202020204" pitchFamily="34" charset="0"/>
              </a:rPr>
              <a:t>App</a:t>
            </a:r>
            <a:r>
              <a:rPr lang="sl-SI" sz="3200" b="1" dirty="0">
                <a:latin typeface="Arial" panose="020B0604020202020204" pitchFamily="34" charset="0"/>
                <a:cs typeface="Arial" panose="020B0604020202020204" pitchFamily="34" charset="0"/>
              </a:rPr>
              <a:t> store)</a:t>
            </a:r>
            <a:endParaRPr lang="sl-SI" sz="3200" b="1"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endParaRPr lang="sl-SI" sz="3200" b="1" dirty="0">
              <a:solidFill>
                <a:schemeClr val="tx1">
                  <a:lumMod val="75000"/>
                  <a:lumOff val="25000"/>
                </a:schemeClr>
              </a:solidFill>
              <a:latin typeface="Arial" panose="020B0604020202020204" pitchFamily="34" charset="0"/>
              <a:cs typeface="Arial" panose="020B0604020202020204" pitchFamily="34" charset="0"/>
            </a:endParaRPr>
          </a:p>
          <a:p>
            <a:r>
              <a:rPr lang="pl-PL" sz="3200" b="1" dirty="0">
                <a:solidFill>
                  <a:schemeClr val="tx1">
                    <a:lumMod val="75000"/>
                    <a:lumOff val="25000"/>
                  </a:schemeClr>
                </a:solidFill>
                <a:latin typeface="Arial" panose="020B0604020202020204" pitchFamily="34" charset="0"/>
                <a:cs typeface="Arial" panose="020B0604020202020204" pitchFamily="34" charset="0"/>
              </a:rPr>
              <a:t>Redno posodabljajte aplikacije in mobilni telefon.</a:t>
            </a:r>
            <a:endParaRPr lang="sl-SI" sz="3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 name="Content Placeholder 5">
            <a:extLst>
              <a:ext uri="{FF2B5EF4-FFF2-40B4-BE49-F238E27FC236}">
                <a16:creationId xmlns:a16="http://schemas.microsoft.com/office/drawing/2014/main" id="{0DA5655B-14BC-4C70-A4AB-654E8D85A35D}"/>
              </a:ext>
            </a:extLst>
          </p:cNvPr>
          <p:cNvSpPr txBox="1">
            <a:spLocks/>
          </p:cNvSpPr>
          <p:nvPr/>
        </p:nvSpPr>
        <p:spPr>
          <a:xfrm>
            <a:off x="3695702" y="2778792"/>
            <a:ext cx="5105400" cy="3866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l-SI" dirty="0">
              <a:latin typeface="Arial Black" panose="020B0A04020102020204" pitchFamily="34" charset="0"/>
            </a:endParaRPr>
          </a:p>
        </p:txBody>
      </p:sp>
    </p:spTree>
    <p:extLst>
      <p:ext uri="{BB962C8B-B14F-4D97-AF65-F5344CB8AC3E}">
        <p14:creationId xmlns:p14="http://schemas.microsoft.com/office/powerpoint/2010/main" val="843540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79989"/>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1B5E01-10E3-95AD-8C9E-7897EFD6A1CB}"/>
              </a:ext>
            </a:extLst>
          </p:cNvPr>
          <p:cNvSpPr>
            <a:spLocks noGrp="1"/>
          </p:cNvSpPr>
          <p:nvPr>
            <p:ph idx="1"/>
          </p:nvPr>
        </p:nvSpPr>
        <p:spPr/>
        <p:txBody>
          <a:bodyPr>
            <a:normAutofit/>
          </a:bodyPr>
          <a:lstStyle/>
          <a:p>
            <a:pPr marL="0" indent="0" algn="ctr">
              <a:buNone/>
            </a:pPr>
            <a:r>
              <a:rPr lang="sl-SI" sz="7200" dirty="0">
                <a:solidFill>
                  <a:schemeClr val="bg1"/>
                </a:solidFill>
                <a:latin typeface="Arial Black" panose="020B0A04020102020204" pitchFamily="34" charset="0"/>
              </a:rPr>
              <a:t>Kako torej poskrbeti za varnost?</a:t>
            </a:r>
            <a:endParaRPr lang="en-SI" sz="72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901982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41E99-30F0-0694-E83D-E598A51FCCFD}"/>
              </a:ext>
            </a:extLst>
          </p:cNvPr>
          <p:cNvSpPr>
            <a:spLocks noGrp="1"/>
          </p:cNvSpPr>
          <p:nvPr>
            <p:ph type="title"/>
          </p:nvPr>
        </p:nvSpPr>
        <p:spPr>
          <a:xfrm>
            <a:off x="838200" y="181475"/>
            <a:ext cx="10615510" cy="1644150"/>
          </a:xfrm>
        </p:spPr>
        <p:txBody>
          <a:bodyPr>
            <a:normAutofit/>
          </a:bodyPr>
          <a:lstStyle/>
          <a:p>
            <a:r>
              <a:rPr lang="sl-SI" sz="6600" dirty="0">
                <a:solidFill>
                  <a:srgbClr val="279989"/>
                </a:solidFill>
                <a:latin typeface="Arial Black" panose="020B0A04020102020204" pitchFamily="34" charset="0"/>
              </a:rPr>
              <a:t>KORISTNI NASVETI</a:t>
            </a:r>
            <a:endParaRPr lang="en-SI" sz="6600" dirty="0">
              <a:solidFill>
                <a:srgbClr val="279989"/>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561B5E01-10E3-95AD-8C9E-7897EFD6A1CB}"/>
              </a:ext>
            </a:extLst>
          </p:cNvPr>
          <p:cNvSpPr>
            <a:spLocks noGrp="1"/>
          </p:cNvSpPr>
          <p:nvPr>
            <p:ph idx="1"/>
          </p:nvPr>
        </p:nvSpPr>
        <p:spPr/>
        <p:txBody>
          <a:bodyPr>
            <a:normAutofit fontScale="92500" lnSpcReduction="20000"/>
          </a:bodyPr>
          <a:lstStyle/>
          <a:p>
            <a:r>
              <a:rPr lang="pl-PL" b="1" dirty="0">
                <a:solidFill>
                  <a:srgbClr val="279989"/>
                </a:solidFill>
                <a:latin typeface="Arial" panose="020B0604020202020204" pitchFamily="34" charset="0"/>
                <a:cs typeface="Arial" panose="020B0604020202020204" pitchFamily="34" charset="0"/>
              </a:rPr>
              <a:t>PAMETNI TELEFON ZAŠČITITE S KODO </a:t>
            </a:r>
          </a:p>
          <a:p>
            <a:endParaRPr lang="sl-SI" sz="2000" b="1" dirty="0">
              <a:latin typeface="Arial" panose="020B0604020202020204" pitchFamily="34" charset="0"/>
              <a:cs typeface="Arial" panose="020B0604020202020204" pitchFamily="34" charset="0"/>
            </a:endParaRPr>
          </a:p>
          <a:p>
            <a:r>
              <a:rPr lang="sl-SI" b="1" dirty="0">
                <a:solidFill>
                  <a:schemeClr val="tx1">
                    <a:lumMod val="75000"/>
                    <a:lumOff val="25000"/>
                  </a:schemeClr>
                </a:solidFill>
                <a:latin typeface="Arial" panose="020B0604020202020204" pitchFamily="34" charset="0"/>
                <a:cs typeface="Arial" panose="020B0604020202020204" pitchFamily="34" charset="0"/>
              </a:rPr>
              <a:t>FOTOGRAFIJE REDNO KOPIRAJTE NA TABLICO/RAČUNALNIK</a:t>
            </a:r>
          </a:p>
          <a:p>
            <a:endParaRPr lang="sl-SI" sz="2000" b="1" dirty="0">
              <a:latin typeface="Arial" panose="020B0604020202020204" pitchFamily="34" charset="0"/>
              <a:cs typeface="Arial" panose="020B0604020202020204" pitchFamily="34" charset="0"/>
            </a:endParaRPr>
          </a:p>
          <a:p>
            <a:r>
              <a:rPr lang="sl-SI" b="1" dirty="0">
                <a:solidFill>
                  <a:srgbClr val="279989"/>
                </a:solidFill>
                <a:latin typeface="Arial" panose="020B0604020202020204" pitchFamily="34" charset="0"/>
                <a:cs typeface="Arial" panose="020B0604020202020204" pitchFamily="34" charset="0"/>
              </a:rPr>
              <a:t>ZAPIŠITE SI IMEI OZ. SERIJSKO ŠTEVILKO NAPRAVE</a:t>
            </a:r>
          </a:p>
          <a:p>
            <a:endParaRPr lang="sl-SI" b="1" dirty="0">
              <a:solidFill>
                <a:srgbClr val="279989"/>
              </a:solidFill>
              <a:latin typeface="Arial" panose="020B0604020202020204" pitchFamily="34" charset="0"/>
              <a:cs typeface="Arial" panose="020B0604020202020204" pitchFamily="34" charset="0"/>
            </a:endParaRPr>
          </a:p>
          <a:p>
            <a:r>
              <a:rPr lang="sl-SI" b="1" dirty="0">
                <a:solidFill>
                  <a:schemeClr val="tx1">
                    <a:lumMod val="75000"/>
                    <a:lumOff val="25000"/>
                  </a:schemeClr>
                </a:solidFill>
                <a:latin typeface="Arial" panose="020B0604020202020204" pitchFamily="34" charset="0"/>
                <a:cs typeface="Arial" panose="020B0604020202020204" pitchFamily="34" charset="0"/>
              </a:rPr>
              <a:t>NIKOLI NE VPISUJTE GESLA ZA SPLETNO BANKO PREK POVEZAVE V SPOROČILU</a:t>
            </a:r>
          </a:p>
          <a:p>
            <a:endParaRPr lang="sl-SI" b="1" dirty="0">
              <a:solidFill>
                <a:schemeClr val="tx1">
                  <a:lumMod val="75000"/>
                  <a:lumOff val="25000"/>
                </a:schemeClr>
              </a:solidFill>
              <a:latin typeface="Arial" panose="020B0604020202020204" pitchFamily="34" charset="0"/>
              <a:cs typeface="Arial" panose="020B0604020202020204" pitchFamily="34" charset="0"/>
            </a:endParaRPr>
          </a:p>
          <a:p>
            <a:r>
              <a:rPr lang="sl-SI" b="1" dirty="0">
                <a:solidFill>
                  <a:srgbClr val="279989"/>
                </a:solidFill>
                <a:latin typeface="Arial" panose="020B0604020202020204" pitchFamily="34" charset="0"/>
                <a:cs typeface="Arial" panose="020B0604020202020204" pitchFamily="34" charset="0"/>
              </a:rPr>
              <a:t>APLIKACIJE NALAGAJTE LE IZ URADNIH VIROV IN JIH REDNO POSODABLJAJTE</a:t>
            </a:r>
          </a:p>
        </p:txBody>
      </p:sp>
    </p:spTree>
    <p:extLst>
      <p:ext uri="{BB962C8B-B14F-4D97-AF65-F5344CB8AC3E}">
        <p14:creationId xmlns:p14="http://schemas.microsoft.com/office/powerpoint/2010/main" val="121541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7B57BD-3E73-4067-952E-02E11C5E3276}"/>
              </a:ext>
            </a:extLst>
          </p:cNvPr>
          <p:cNvPicPr>
            <a:picLocks noChangeAspect="1"/>
          </p:cNvPicPr>
          <p:nvPr/>
        </p:nvPicPr>
        <p:blipFill>
          <a:blip r:embed="rId3"/>
          <a:stretch>
            <a:fillRect/>
          </a:stretch>
        </p:blipFill>
        <p:spPr>
          <a:xfrm>
            <a:off x="847296" y="1572352"/>
            <a:ext cx="10497408" cy="3713295"/>
          </a:xfrm>
          <a:prstGeom prst="rect">
            <a:avLst/>
          </a:prstGeom>
        </p:spPr>
      </p:pic>
    </p:spTree>
    <p:extLst>
      <p:ext uri="{BB962C8B-B14F-4D97-AF65-F5344CB8AC3E}">
        <p14:creationId xmlns:p14="http://schemas.microsoft.com/office/powerpoint/2010/main" val="956953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6DC6AB1-E88F-42AA-8EF0-D9CCDE48F24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42810" y="1156055"/>
            <a:ext cx="6213613" cy="4545890"/>
          </a:xfrm>
          <a:prstGeom prst="rect">
            <a:avLst/>
          </a:prstGeom>
        </p:spPr>
      </p:pic>
      <p:sp>
        <p:nvSpPr>
          <p:cNvPr id="5" name="Content Placeholder 5">
            <a:extLst>
              <a:ext uri="{FF2B5EF4-FFF2-40B4-BE49-F238E27FC236}">
                <a16:creationId xmlns:a16="http://schemas.microsoft.com/office/drawing/2014/main" id="{11BED9B5-532B-4A1C-8D9C-3E193206BCB2}"/>
              </a:ext>
            </a:extLst>
          </p:cNvPr>
          <p:cNvSpPr txBox="1">
            <a:spLocks/>
          </p:cNvSpPr>
          <p:nvPr/>
        </p:nvSpPr>
        <p:spPr>
          <a:xfrm>
            <a:off x="335577" y="2973846"/>
            <a:ext cx="5408234" cy="2332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b="1" dirty="0">
                <a:solidFill>
                  <a:schemeClr val="tx1">
                    <a:lumMod val="75000"/>
                    <a:lumOff val="25000"/>
                  </a:schemeClr>
                </a:solidFill>
                <a:latin typeface="Arial" panose="020B0604020202020204" pitchFamily="34" charset="0"/>
                <a:cs typeface="Arial" panose="020B0604020202020204" pitchFamily="34" charset="0"/>
              </a:rPr>
              <a:t>Za več nasvetov o spletni varnosti obiščite www.varninainternetu.si</a:t>
            </a:r>
          </a:p>
        </p:txBody>
      </p:sp>
    </p:spTree>
    <p:extLst>
      <p:ext uri="{BB962C8B-B14F-4D97-AF65-F5344CB8AC3E}">
        <p14:creationId xmlns:p14="http://schemas.microsoft.com/office/powerpoint/2010/main" val="3700312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1B5E01-10E3-95AD-8C9E-7897EFD6A1CB}"/>
              </a:ext>
            </a:extLst>
          </p:cNvPr>
          <p:cNvSpPr>
            <a:spLocks noGrp="1"/>
          </p:cNvSpPr>
          <p:nvPr>
            <p:ph idx="1"/>
          </p:nvPr>
        </p:nvSpPr>
        <p:spPr>
          <a:xfrm>
            <a:off x="729916" y="1818816"/>
            <a:ext cx="10515600" cy="4351338"/>
          </a:xfrm>
        </p:spPr>
        <p:txBody>
          <a:bodyPr>
            <a:normAutofit fontScale="85000" lnSpcReduction="20000"/>
          </a:bodyPr>
          <a:lstStyle/>
          <a:p>
            <a:r>
              <a:rPr lang="sl-SI" sz="3500" b="1" dirty="0">
                <a:solidFill>
                  <a:srgbClr val="CF4520"/>
                </a:solidFill>
                <a:latin typeface="Arial" panose="020B0604020202020204" pitchFamily="34" charset="0"/>
                <a:cs typeface="Arial" panose="020B0604020202020204" pitchFamily="34" charset="0"/>
              </a:rPr>
              <a:t>ZAŠČITA TELEFONA</a:t>
            </a:r>
          </a:p>
          <a:p>
            <a:pPr lvl="1"/>
            <a:r>
              <a:rPr lang="sl-SI" sz="2800" b="1" dirty="0">
                <a:solidFill>
                  <a:srgbClr val="279989"/>
                </a:solidFill>
                <a:latin typeface="Arial" panose="020B0604020202020204" pitchFamily="34" charset="0"/>
                <a:cs typeface="Arial" panose="020B0604020202020204" pitchFamily="34" charset="0"/>
              </a:rPr>
              <a:t>ZAKLEP ZASLONA</a:t>
            </a:r>
          </a:p>
          <a:p>
            <a:pPr lvl="1"/>
            <a:r>
              <a:rPr lang="sl-SI" sz="2800" b="1" dirty="0">
                <a:solidFill>
                  <a:srgbClr val="279989"/>
                </a:solidFill>
                <a:latin typeface="Arial" panose="020B0604020202020204" pitchFamily="34" charset="0"/>
                <a:cs typeface="Arial" panose="020B0604020202020204" pitchFamily="34" charset="0"/>
              </a:rPr>
              <a:t>VARNOSTNA KOPIJA FOTOGRAFIJ IN DOKUMENTOV</a:t>
            </a:r>
          </a:p>
          <a:p>
            <a:pPr lvl="1"/>
            <a:r>
              <a:rPr lang="sl-SI" sz="2800" b="1" dirty="0">
                <a:solidFill>
                  <a:srgbClr val="279989"/>
                </a:solidFill>
                <a:latin typeface="Arial" panose="020B0604020202020204" pitchFamily="34" charset="0"/>
                <a:cs typeface="Arial" panose="020B0604020202020204" pitchFamily="34" charset="0"/>
              </a:rPr>
              <a:t>IMEI ŠTEVILKA ZA PRIMER KRAJE</a:t>
            </a:r>
          </a:p>
          <a:p>
            <a:pPr marL="457200" lvl="1" indent="0">
              <a:buNone/>
            </a:pPr>
            <a:endParaRPr lang="sl-SI" b="1" dirty="0">
              <a:solidFill>
                <a:srgbClr val="CF4520"/>
              </a:solidFill>
              <a:latin typeface="Arial" panose="020B0604020202020204" pitchFamily="34" charset="0"/>
              <a:cs typeface="Arial" panose="020B0604020202020204" pitchFamily="34" charset="0"/>
            </a:endParaRPr>
          </a:p>
          <a:p>
            <a:r>
              <a:rPr lang="sl-SI" sz="3500" b="1" dirty="0">
                <a:solidFill>
                  <a:srgbClr val="CF4520"/>
                </a:solidFill>
                <a:latin typeface="Arial" panose="020B0604020202020204" pitchFamily="34" charset="0"/>
                <a:cs typeface="Arial" panose="020B0604020202020204" pitchFamily="34" charset="0"/>
              </a:rPr>
              <a:t>NAJPOGOSTEJŠI PREVARI</a:t>
            </a:r>
          </a:p>
          <a:p>
            <a:pPr lvl="1"/>
            <a:r>
              <a:rPr lang="sl-SI" sz="2800" b="1" dirty="0">
                <a:solidFill>
                  <a:srgbClr val="279989"/>
                </a:solidFill>
                <a:latin typeface="Arial" panose="020B0604020202020204" pitchFamily="34" charset="0"/>
                <a:cs typeface="Arial" panose="020B0604020202020204" pitchFamily="34" charset="0"/>
              </a:rPr>
              <a:t>PHISHING (SMISHING)</a:t>
            </a:r>
          </a:p>
          <a:p>
            <a:pPr lvl="1"/>
            <a:r>
              <a:rPr lang="sl-SI" sz="2800" b="1" dirty="0">
                <a:solidFill>
                  <a:srgbClr val="279989"/>
                </a:solidFill>
                <a:latin typeface="Arial" panose="020B0604020202020204" pitchFamily="34" charset="0"/>
                <a:cs typeface="Arial" panose="020B0604020202020204" pitchFamily="34" charset="0"/>
              </a:rPr>
              <a:t>LAŽNE NAGRADNE IGRE (SMS KLUB)</a:t>
            </a:r>
          </a:p>
          <a:p>
            <a:pPr marL="457200" lvl="1" indent="0">
              <a:buNone/>
            </a:pPr>
            <a:endParaRPr lang="sl-SI" b="1" dirty="0">
              <a:solidFill>
                <a:srgbClr val="CF4520"/>
              </a:solidFill>
              <a:latin typeface="Arial" panose="020B0604020202020204" pitchFamily="34" charset="0"/>
              <a:cs typeface="Arial" panose="020B0604020202020204" pitchFamily="34" charset="0"/>
            </a:endParaRPr>
          </a:p>
          <a:p>
            <a:r>
              <a:rPr lang="sl-SI" sz="3500" b="1" dirty="0">
                <a:solidFill>
                  <a:srgbClr val="CF4520"/>
                </a:solidFill>
                <a:latin typeface="Arial" panose="020B0604020202020204" pitchFamily="34" charset="0"/>
                <a:cs typeface="Arial" panose="020B0604020202020204" pitchFamily="34" charset="0"/>
              </a:rPr>
              <a:t>VARNA UPORABA APLIKACIJ</a:t>
            </a:r>
          </a:p>
          <a:p>
            <a:pPr marL="457200" lvl="1" indent="0">
              <a:buNone/>
            </a:pPr>
            <a:endParaRPr lang="sl-SI" b="1" dirty="0">
              <a:solidFill>
                <a:srgbClr val="CF4520"/>
              </a:solidFill>
              <a:latin typeface="Arial" panose="020B0604020202020204" pitchFamily="34" charset="0"/>
              <a:cs typeface="Arial" panose="020B0604020202020204" pitchFamily="34" charset="0"/>
            </a:endParaRPr>
          </a:p>
          <a:p>
            <a:r>
              <a:rPr lang="sl-SI" sz="3500" b="1" dirty="0">
                <a:solidFill>
                  <a:srgbClr val="CF4520"/>
                </a:solidFill>
                <a:latin typeface="Arial" panose="020B0604020202020204" pitchFamily="34" charset="0"/>
                <a:cs typeface="Arial" panose="020B0604020202020204" pitchFamily="34" charset="0"/>
              </a:rPr>
              <a:t>POVZETEK S KORISTNIMI NASVETI</a:t>
            </a:r>
            <a:endParaRPr lang="en-SI" sz="3500" b="1" dirty="0">
              <a:solidFill>
                <a:srgbClr val="CF4520"/>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57974D82-2C5D-48BA-8469-7BB6AC451B69}"/>
              </a:ext>
            </a:extLst>
          </p:cNvPr>
          <p:cNvSpPr>
            <a:spLocks noGrp="1"/>
          </p:cNvSpPr>
          <p:nvPr>
            <p:ph type="title"/>
          </p:nvPr>
        </p:nvSpPr>
        <p:spPr>
          <a:xfrm>
            <a:off x="838200" y="365125"/>
            <a:ext cx="10515600" cy="1325563"/>
          </a:xfrm>
        </p:spPr>
        <p:txBody>
          <a:bodyPr>
            <a:normAutofit/>
          </a:bodyPr>
          <a:lstStyle/>
          <a:p>
            <a:r>
              <a:rPr lang="sl-SI" sz="6600" dirty="0">
                <a:solidFill>
                  <a:srgbClr val="279989"/>
                </a:solidFill>
                <a:latin typeface="Arial Black" panose="020B0A04020102020204" pitchFamily="34" charset="0"/>
              </a:rPr>
              <a:t>VSEBINA</a:t>
            </a:r>
            <a:endParaRPr lang="en-SI" sz="6600" dirty="0">
              <a:solidFill>
                <a:srgbClr val="279989"/>
              </a:solidFill>
              <a:latin typeface="Arial Narrow" panose="020B0606020202030204" pitchFamily="34" charset="0"/>
            </a:endParaRPr>
          </a:p>
        </p:txBody>
      </p:sp>
    </p:spTree>
    <p:extLst>
      <p:ext uri="{BB962C8B-B14F-4D97-AF65-F5344CB8AC3E}">
        <p14:creationId xmlns:p14="http://schemas.microsoft.com/office/powerpoint/2010/main" val="4255754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442C765-BB66-4957-B7CB-4A848590E1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0924" y="2693405"/>
            <a:ext cx="4648610" cy="4085720"/>
          </a:xfrm>
          <a:prstGeom prst="rect">
            <a:avLst/>
          </a:prstGeom>
        </p:spPr>
      </p:pic>
      <p:pic>
        <p:nvPicPr>
          <p:cNvPr id="11" name="Picture 10">
            <a:extLst>
              <a:ext uri="{FF2B5EF4-FFF2-40B4-BE49-F238E27FC236}">
                <a16:creationId xmlns:a16="http://schemas.microsoft.com/office/drawing/2014/main" id="{F59F6D56-1108-4269-A266-C2DD655BB6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8472" y="2706933"/>
            <a:ext cx="4648608" cy="4085720"/>
          </a:xfrm>
          <a:prstGeom prst="rect">
            <a:avLst/>
          </a:prstGeom>
        </p:spPr>
      </p:pic>
      <p:pic>
        <p:nvPicPr>
          <p:cNvPr id="17" name="Picture 16">
            <a:extLst>
              <a:ext uri="{FF2B5EF4-FFF2-40B4-BE49-F238E27FC236}">
                <a16:creationId xmlns:a16="http://schemas.microsoft.com/office/drawing/2014/main" id="{2B5E7076-E3FF-4055-9A82-BE531C7BB4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5311" y="2693405"/>
            <a:ext cx="4664000" cy="4099248"/>
          </a:xfrm>
          <a:prstGeom prst="rect">
            <a:avLst/>
          </a:prstGeom>
        </p:spPr>
      </p:pic>
      <p:pic>
        <p:nvPicPr>
          <p:cNvPr id="15" name="Picture 14">
            <a:extLst>
              <a:ext uri="{FF2B5EF4-FFF2-40B4-BE49-F238E27FC236}">
                <a16:creationId xmlns:a16="http://schemas.microsoft.com/office/drawing/2014/main" id="{AFA488C9-7C03-4161-B10C-1BF5858F90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2715" y="2693405"/>
            <a:ext cx="4664004" cy="4099250"/>
          </a:xfrm>
          <a:prstGeom prst="rect">
            <a:avLst/>
          </a:prstGeom>
        </p:spPr>
      </p:pic>
      <p:pic>
        <p:nvPicPr>
          <p:cNvPr id="9" name="Picture 8">
            <a:extLst>
              <a:ext uri="{FF2B5EF4-FFF2-40B4-BE49-F238E27FC236}">
                <a16:creationId xmlns:a16="http://schemas.microsoft.com/office/drawing/2014/main" id="{2A3C9399-DCE8-4446-B055-620BAA664C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60928" y="2693404"/>
            <a:ext cx="4664004" cy="4099249"/>
          </a:xfrm>
          <a:prstGeom prst="rect">
            <a:avLst/>
          </a:prstGeom>
        </p:spPr>
      </p:pic>
      <p:sp>
        <p:nvSpPr>
          <p:cNvPr id="2" name="Title 1">
            <a:extLst>
              <a:ext uri="{FF2B5EF4-FFF2-40B4-BE49-F238E27FC236}">
                <a16:creationId xmlns:a16="http://schemas.microsoft.com/office/drawing/2014/main" id="{D6341E99-30F0-0694-E83D-E598A51FCCFD}"/>
              </a:ext>
            </a:extLst>
          </p:cNvPr>
          <p:cNvSpPr>
            <a:spLocks noGrp="1"/>
          </p:cNvSpPr>
          <p:nvPr>
            <p:ph type="title"/>
          </p:nvPr>
        </p:nvSpPr>
        <p:spPr>
          <a:xfrm>
            <a:off x="191310" y="331652"/>
            <a:ext cx="10515600" cy="1325563"/>
          </a:xfrm>
        </p:spPr>
        <p:txBody>
          <a:bodyPr>
            <a:normAutofit/>
          </a:bodyPr>
          <a:lstStyle/>
          <a:p>
            <a:r>
              <a:rPr lang="sl-SI" sz="6600" dirty="0">
                <a:solidFill>
                  <a:srgbClr val="279989"/>
                </a:solidFill>
                <a:latin typeface="Arial Black" panose="020B0A04020102020204" pitchFamily="34" charset="0"/>
              </a:rPr>
              <a:t>ZAŠČITA TELEFONA</a:t>
            </a:r>
            <a:endParaRPr lang="en-SI" sz="6600" dirty="0">
              <a:solidFill>
                <a:srgbClr val="279989"/>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561B5E01-10E3-95AD-8C9E-7897EFD6A1CB}"/>
              </a:ext>
            </a:extLst>
          </p:cNvPr>
          <p:cNvSpPr>
            <a:spLocks noGrp="1"/>
          </p:cNvSpPr>
          <p:nvPr>
            <p:ph idx="1"/>
          </p:nvPr>
        </p:nvSpPr>
        <p:spPr>
          <a:xfrm>
            <a:off x="191310" y="1933059"/>
            <a:ext cx="11809379" cy="4351338"/>
          </a:xfrm>
        </p:spPr>
        <p:txBody>
          <a:bodyPr>
            <a:normAutofit fontScale="92500" lnSpcReduction="20000"/>
          </a:bodyPr>
          <a:lstStyle/>
          <a:p>
            <a:r>
              <a:rPr lang="sl-SI" sz="5000" dirty="0">
                <a:latin typeface="Arial Black" panose="020B0A04020102020204" pitchFamily="34" charset="0"/>
                <a:cs typeface="Arial" panose="020B0604020202020204" pitchFamily="34" charset="0"/>
              </a:rPr>
              <a:t> </a:t>
            </a:r>
            <a:r>
              <a:rPr lang="sl-SI" sz="4400" dirty="0">
                <a:solidFill>
                  <a:schemeClr val="tx1">
                    <a:lumMod val="75000"/>
                    <a:lumOff val="25000"/>
                  </a:schemeClr>
                </a:solidFill>
                <a:latin typeface="Arial" panose="020B0604020202020204" pitchFamily="34" charset="0"/>
                <a:cs typeface="Arial" panose="020B0604020202020204" pitchFamily="34" charset="0"/>
              </a:rPr>
              <a:t>PIN koda za SIM kartico</a:t>
            </a:r>
          </a:p>
          <a:p>
            <a:r>
              <a:rPr lang="sl-SI" sz="4400" dirty="0">
                <a:solidFill>
                  <a:schemeClr val="tx1">
                    <a:lumMod val="75000"/>
                    <a:lumOff val="25000"/>
                  </a:schemeClr>
                </a:solidFill>
                <a:latin typeface="Arial" panose="020B0604020202020204" pitchFamily="34" charset="0"/>
                <a:cs typeface="Arial" panose="020B0604020202020204" pitchFamily="34" charset="0"/>
              </a:rPr>
              <a:t> Zaklep zaslona:</a:t>
            </a:r>
          </a:p>
          <a:p>
            <a:pPr lvl="1"/>
            <a:r>
              <a:rPr lang="sl-SI" sz="4000" dirty="0">
                <a:solidFill>
                  <a:schemeClr val="tx1">
                    <a:lumMod val="75000"/>
                    <a:lumOff val="25000"/>
                  </a:schemeClr>
                </a:solidFill>
                <a:latin typeface="Arial" panose="020B0604020202020204" pitchFamily="34" charset="0"/>
                <a:cs typeface="Arial" panose="020B0604020202020204" pitchFamily="34" charset="0"/>
              </a:rPr>
              <a:t> geslo,</a:t>
            </a:r>
          </a:p>
          <a:p>
            <a:pPr lvl="1"/>
            <a:r>
              <a:rPr lang="sl-SI" sz="4000" dirty="0">
                <a:solidFill>
                  <a:schemeClr val="tx1">
                    <a:lumMod val="75000"/>
                    <a:lumOff val="25000"/>
                  </a:schemeClr>
                </a:solidFill>
                <a:latin typeface="Arial" panose="020B0604020202020204" pitchFamily="34" charset="0"/>
                <a:cs typeface="Arial" panose="020B0604020202020204" pitchFamily="34" charset="0"/>
              </a:rPr>
              <a:t> vzorec ali</a:t>
            </a:r>
          </a:p>
          <a:p>
            <a:pPr lvl="1"/>
            <a:r>
              <a:rPr lang="sl-SI" sz="4000" dirty="0">
                <a:solidFill>
                  <a:schemeClr val="tx1">
                    <a:lumMod val="75000"/>
                    <a:lumOff val="25000"/>
                  </a:schemeClr>
                </a:solidFill>
                <a:latin typeface="Arial" panose="020B0604020202020204" pitchFamily="34" charset="0"/>
                <a:cs typeface="Arial" panose="020B0604020202020204" pitchFamily="34" charset="0"/>
              </a:rPr>
              <a:t> prstni odtis</a:t>
            </a:r>
          </a:p>
          <a:p>
            <a:pPr lvl="1"/>
            <a:endParaRPr lang="sl-SI" sz="4000" dirty="0">
              <a:solidFill>
                <a:schemeClr val="tx1">
                  <a:lumMod val="75000"/>
                  <a:lumOff val="25000"/>
                </a:schemeClr>
              </a:solidFill>
              <a:latin typeface="Arial Black" panose="020B0A04020102020204" pitchFamily="34" charset="0"/>
              <a:cs typeface="Arial" panose="020B0604020202020204" pitchFamily="34" charset="0"/>
            </a:endParaRPr>
          </a:p>
          <a:p>
            <a:pPr marL="457200" lvl="1" indent="0">
              <a:buNone/>
            </a:pPr>
            <a:r>
              <a:rPr lang="sl-SI" sz="4000" b="1" dirty="0">
                <a:solidFill>
                  <a:srgbClr val="CF4520"/>
                </a:solidFill>
                <a:latin typeface="Arial" panose="020B0604020202020204" pitchFamily="34" charset="0"/>
                <a:cs typeface="Arial" panose="020B0604020202020204" pitchFamily="34" charset="0"/>
              </a:rPr>
              <a:t>Zaslon zaklenite vedno, </a:t>
            </a:r>
          </a:p>
          <a:p>
            <a:pPr marL="457200" lvl="1" indent="0">
              <a:buNone/>
            </a:pPr>
            <a:r>
              <a:rPr lang="sl-SI" sz="4000" b="1" dirty="0">
                <a:solidFill>
                  <a:srgbClr val="CF4520"/>
                </a:solidFill>
                <a:latin typeface="Arial" panose="020B0604020202020204" pitchFamily="34" charset="0"/>
                <a:cs typeface="Arial" panose="020B0604020202020204" pitchFamily="34" charset="0"/>
              </a:rPr>
              <a:t>ko telefona ne uporabljate.</a:t>
            </a:r>
          </a:p>
        </p:txBody>
      </p:sp>
    </p:spTree>
    <p:extLst>
      <p:ext uri="{BB962C8B-B14F-4D97-AF65-F5344CB8AC3E}">
        <p14:creationId xmlns:p14="http://schemas.microsoft.com/office/powerpoint/2010/main" val="39184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xit" presetSubtype="0" fill="hold" nodeType="withEffect">
                                  <p:stCondLst>
                                    <p:cond delay="0"/>
                                  </p:stCondLst>
                                  <p:childTnLst>
                                    <p:set>
                                      <p:cBhvr>
                                        <p:cTn id="15" dur="1" fill="hold">
                                          <p:stCondLst>
                                            <p:cond delay="0"/>
                                          </p:stCondLst>
                                        </p:cTn>
                                        <p:tgtEl>
                                          <p:spTgt spid="9"/>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par>
                                <p:cTn id="22" presetID="1" presetClass="exit" presetSubtype="0" fill="hold" nodeType="withEffect">
                                  <p:stCondLst>
                                    <p:cond delay="0"/>
                                  </p:stCondLst>
                                  <p:childTnLst>
                                    <p:set>
                                      <p:cBhvr>
                                        <p:cTn id="23" dur="1" fill="hold">
                                          <p:stCondLst>
                                            <p:cond delay="0"/>
                                          </p:stCondLst>
                                        </p:cTn>
                                        <p:tgtEl>
                                          <p:spTgt spid="15"/>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0"/>
                                          </p:stCondLst>
                                        </p:cTn>
                                        <p:tgtEl>
                                          <p:spTgt spid="13"/>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childTnLst>
                                </p:cTn>
                              </p:par>
                              <p:par>
                                <p:cTn id="42" presetID="1" presetClass="exit" presetSubtype="0" fill="hold" nodeType="withEffect">
                                  <p:stCondLst>
                                    <p:cond delay="0"/>
                                  </p:stCondLst>
                                  <p:childTnLst>
                                    <p:set>
                                      <p:cBhvr>
                                        <p:cTn id="43" dur="1" fill="hold">
                                          <p:stCondLst>
                                            <p:cond delay="0"/>
                                          </p:stCondLst>
                                        </p:cTn>
                                        <p:tgtEl>
                                          <p:spTgt spid="11"/>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E288C4-5D01-419C-BAB2-B435581F67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7389" y="2635169"/>
            <a:ext cx="4804611" cy="4222832"/>
          </a:xfrm>
          <a:prstGeom prst="rect">
            <a:avLst/>
          </a:prstGeom>
        </p:spPr>
      </p:pic>
      <p:sp>
        <p:nvSpPr>
          <p:cNvPr id="2" name="Title 1">
            <a:extLst>
              <a:ext uri="{FF2B5EF4-FFF2-40B4-BE49-F238E27FC236}">
                <a16:creationId xmlns:a16="http://schemas.microsoft.com/office/drawing/2014/main" id="{D6341E99-30F0-0694-E83D-E598A51FCCFD}"/>
              </a:ext>
            </a:extLst>
          </p:cNvPr>
          <p:cNvSpPr>
            <a:spLocks noGrp="1"/>
          </p:cNvSpPr>
          <p:nvPr>
            <p:ph type="title"/>
          </p:nvPr>
        </p:nvSpPr>
        <p:spPr>
          <a:xfrm>
            <a:off x="420471" y="398193"/>
            <a:ext cx="10515600" cy="1325563"/>
          </a:xfrm>
        </p:spPr>
        <p:txBody>
          <a:bodyPr>
            <a:normAutofit/>
          </a:bodyPr>
          <a:lstStyle/>
          <a:p>
            <a:r>
              <a:rPr lang="sl-SI" sz="6600" dirty="0">
                <a:solidFill>
                  <a:srgbClr val="279989"/>
                </a:solidFill>
                <a:latin typeface="Arial Black" panose="020B0A04020102020204" pitchFamily="34" charset="0"/>
              </a:rPr>
              <a:t>ZAŠČITA TELEFONA</a:t>
            </a:r>
            <a:endParaRPr lang="en-SI" sz="6600" dirty="0">
              <a:solidFill>
                <a:srgbClr val="279989"/>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561B5E01-10E3-95AD-8C9E-7897EFD6A1CB}"/>
              </a:ext>
            </a:extLst>
          </p:cNvPr>
          <p:cNvSpPr>
            <a:spLocks noGrp="1"/>
          </p:cNvSpPr>
          <p:nvPr>
            <p:ph idx="1"/>
          </p:nvPr>
        </p:nvSpPr>
        <p:spPr>
          <a:xfrm>
            <a:off x="191311" y="1695795"/>
            <a:ext cx="11809379" cy="2132165"/>
          </a:xfrm>
        </p:spPr>
        <p:txBody>
          <a:bodyPr>
            <a:normAutofit/>
          </a:bodyPr>
          <a:lstStyle/>
          <a:p>
            <a:r>
              <a:rPr lang="sl-SI" sz="4800" dirty="0">
                <a:solidFill>
                  <a:srgbClr val="CF4520"/>
                </a:solidFill>
                <a:latin typeface="Arial" panose="020B0604020202020204" pitchFamily="34" charset="0"/>
                <a:cs typeface="Arial" panose="020B0604020202020204" pitchFamily="34" charset="0"/>
              </a:rPr>
              <a:t>Varnostno kopiranje </a:t>
            </a:r>
            <a:r>
              <a:rPr lang="sl-SI" sz="4800" dirty="0">
                <a:solidFill>
                  <a:schemeClr val="tx1">
                    <a:lumMod val="75000"/>
                    <a:lumOff val="25000"/>
                  </a:schemeClr>
                </a:solidFill>
                <a:latin typeface="Arial" panose="020B0604020202020204" pitchFamily="34" charset="0"/>
                <a:cs typeface="Arial" panose="020B0604020202020204" pitchFamily="34" charset="0"/>
              </a:rPr>
              <a:t>fotografij in  dokumentov na tablico ali računalnik</a:t>
            </a:r>
            <a:endParaRPr lang="sl-SI" sz="45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390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D864AC5-A3CA-42A2-8937-A6BF1EF43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7196" y="2863516"/>
            <a:ext cx="4544805" cy="3994485"/>
          </a:xfrm>
          <a:prstGeom prst="rect">
            <a:avLst/>
          </a:prstGeom>
        </p:spPr>
      </p:pic>
      <p:sp>
        <p:nvSpPr>
          <p:cNvPr id="2" name="Title 1">
            <a:extLst>
              <a:ext uri="{FF2B5EF4-FFF2-40B4-BE49-F238E27FC236}">
                <a16:creationId xmlns:a16="http://schemas.microsoft.com/office/drawing/2014/main" id="{D6341E99-30F0-0694-E83D-E598A51FCCFD}"/>
              </a:ext>
            </a:extLst>
          </p:cNvPr>
          <p:cNvSpPr>
            <a:spLocks noGrp="1"/>
          </p:cNvSpPr>
          <p:nvPr>
            <p:ph type="title"/>
          </p:nvPr>
        </p:nvSpPr>
        <p:spPr>
          <a:xfrm>
            <a:off x="420471" y="425392"/>
            <a:ext cx="10515600" cy="1325563"/>
          </a:xfrm>
        </p:spPr>
        <p:txBody>
          <a:bodyPr>
            <a:normAutofit/>
          </a:bodyPr>
          <a:lstStyle/>
          <a:p>
            <a:r>
              <a:rPr lang="sl-SI" sz="6600" dirty="0">
                <a:solidFill>
                  <a:srgbClr val="279989"/>
                </a:solidFill>
                <a:latin typeface="Arial Black" panose="020B0A04020102020204" pitchFamily="34" charset="0"/>
              </a:rPr>
              <a:t>ZAŠČITA TELEFONA</a:t>
            </a:r>
            <a:endParaRPr lang="en-SI" sz="6600" dirty="0">
              <a:solidFill>
                <a:srgbClr val="279989"/>
              </a:solidFill>
              <a:latin typeface="Arial Narrow" panose="020B0606020202030204" pitchFamily="34" charset="0"/>
            </a:endParaRPr>
          </a:p>
        </p:txBody>
      </p:sp>
      <p:sp>
        <p:nvSpPr>
          <p:cNvPr id="10" name="Content Placeholder 2">
            <a:extLst>
              <a:ext uri="{FF2B5EF4-FFF2-40B4-BE49-F238E27FC236}">
                <a16:creationId xmlns:a16="http://schemas.microsoft.com/office/drawing/2014/main" id="{0A1B76F3-23E6-4B16-98A2-96BD646E28CD}"/>
              </a:ext>
            </a:extLst>
          </p:cNvPr>
          <p:cNvSpPr txBox="1">
            <a:spLocks/>
          </p:cNvSpPr>
          <p:nvPr/>
        </p:nvSpPr>
        <p:spPr>
          <a:xfrm>
            <a:off x="191310" y="1963957"/>
            <a:ext cx="11809379" cy="21321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sz="4800" b="1" dirty="0">
                <a:solidFill>
                  <a:srgbClr val="CF4520"/>
                </a:solidFill>
                <a:latin typeface="Arial" panose="020B0604020202020204" pitchFamily="34" charset="0"/>
                <a:cs typeface="Arial" panose="020B0604020202020204" pitchFamily="34" charset="0"/>
              </a:rPr>
              <a:t>IMEI številka </a:t>
            </a:r>
            <a:r>
              <a:rPr lang="sl-SI" sz="4800" b="1" dirty="0">
                <a:solidFill>
                  <a:schemeClr val="tx1">
                    <a:lumMod val="75000"/>
                    <a:lumOff val="25000"/>
                  </a:schemeClr>
                </a:solidFill>
                <a:latin typeface="Arial" panose="020B0604020202020204" pitchFamily="34" charset="0"/>
                <a:cs typeface="Arial" panose="020B0604020202020204" pitchFamily="34" charset="0"/>
              </a:rPr>
              <a:t>(potrebujemo v primeru prijave kraje)</a:t>
            </a:r>
          </a:p>
        </p:txBody>
      </p:sp>
      <p:sp>
        <p:nvSpPr>
          <p:cNvPr id="16" name="Content Placeholder 2">
            <a:extLst>
              <a:ext uri="{FF2B5EF4-FFF2-40B4-BE49-F238E27FC236}">
                <a16:creationId xmlns:a16="http://schemas.microsoft.com/office/drawing/2014/main" id="{50372A50-CB9A-4ACF-BB40-BD956DA044D6}"/>
              </a:ext>
            </a:extLst>
          </p:cNvPr>
          <p:cNvSpPr txBox="1">
            <a:spLocks/>
          </p:cNvSpPr>
          <p:nvPr/>
        </p:nvSpPr>
        <p:spPr>
          <a:xfrm>
            <a:off x="420471" y="4096122"/>
            <a:ext cx="7451933" cy="21321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b="1" dirty="0">
                <a:solidFill>
                  <a:schemeClr val="tx1">
                    <a:lumMod val="75000"/>
                    <a:lumOff val="25000"/>
                  </a:schemeClr>
                </a:solidFill>
                <a:latin typeface="Arial" panose="020B0604020202020204" pitchFamily="34" charset="0"/>
                <a:cs typeface="Arial" panose="020B0604020202020204" pitchFamily="34" charset="0"/>
              </a:rPr>
              <a:t>IMEI številko najdemo tudi na hrbtni strani embalaže, v kateri smo kupili telefon.</a:t>
            </a:r>
          </a:p>
        </p:txBody>
      </p:sp>
    </p:spTree>
    <p:extLst>
      <p:ext uri="{BB962C8B-B14F-4D97-AF65-F5344CB8AC3E}">
        <p14:creationId xmlns:p14="http://schemas.microsoft.com/office/powerpoint/2010/main" val="8882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41E99-30F0-0694-E83D-E598A51FCCFD}"/>
              </a:ext>
            </a:extLst>
          </p:cNvPr>
          <p:cNvSpPr>
            <a:spLocks noGrp="1"/>
          </p:cNvSpPr>
          <p:nvPr>
            <p:ph type="title"/>
          </p:nvPr>
        </p:nvSpPr>
        <p:spPr>
          <a:xfrm>
            <a:off x="505325" y="381176"/>
            <a:ext cx="11181347" cy="1882316"/>
          </a:xfrm>
        </p:spPr>
        <p:txBody>
          <a:bodyPr>
            <a:noAutofit/>
          </a:bodyPr>
          <a:lstStyle/>
          <a:p>
            <a:r>
              <a:rPr lang="sl-SI" sz="6600" dirty="0">
                <a:solidFill>
                  <a:srgbClr val="CF4520"/>
                </a:solidFill>
                <a:latin typeface="Arial Black" panose="020B0A04020102020204" pitchFamily="34" charset="0"/>
              </a:rPr>
              <a:t>NAJPOGOSTEJŠA PREVARA JE SMISHING</a:t>
            </a:r>
            <a:endParaRPr lang="en-SI" sz="6600" dirty="0">
              <a:solidFill>
                <a:srgbClr val="CF4520"/>
              </a:solidFill>
              <a:latin typeface="Arial Black" panose="020B0A04020102020204" pitchFamily="34" charset="0"/>
            </a:endParaRPr>
          </a:p>
        </p:txBody>
      </p:sp>
      <p:sp>
        <p:nvSpPr>
          <p:cNvPr id="7" name="Content Placeholder 7">
            <a:extLst>
              <a:ext uri="{FF2B5EF4-FFF2-40B4-BE49-F238E27FC236}">
                <a16:creationId xmlns:a16="http://schemas.microsoft.com/office/drawing/2014/main" id="{FA44B6B1-FD0A-45DD-BBF4-796B384DFFAE}"/>
              </a:ext>
            </a:extLst>
          </p:cNvPr>
          <p:cNvSpPr txBox="1">
            <a:spLocks/>
          </p:cNvSpPr>
          <p:nvPr/>
        </p:nvSpPr>
        <p:spPr>
          <a:xfrm>
            <a:off x="505325" y="2816899"/>
            <a:ext cx="6328612" cy="32379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sl-SI" sz="3200" b="1" dirty="0">
                <a:solidFill>
                  <a:schemeClr val="tx1">
                    <a:lumMod val="75000"/>
                    <a:lumOff val="25000"/>
                  </a:schemeClr>
                </a:solidFill>
                <a:latin typeface="Arial" panose="020B0604020202020204" pitchFamily="34" charset="0"/>
                <a:cs typeface="Arial" panose="020B0604020202020204" pitchFamily="34" charset="0"/>
              </a:rPr>
              <a:t>Lažna SMS sporočila. </a:t>
            </a:r>
          </a:p>
          <a:p>
            <a:pPr>
              <a:lnSpc>
                <a:spcPct val="100000"/>
              </a:lnSpc>
            </a:pPr>
            <a:r>
              <a:rPr lang="sl-SI" sz="3200" b="1" dirty="0">
                <a:solidFill>
                  <a:schemeClr val="tx1">
                    <a:lumMod val="75000"/>
                    <a:lumOff val="25000"/>
                  </a:schemeClr>
                </a:solidFill>
                <a:latin typeface="Arial" panose="020B0604020202020204" pitchFamily="34" charset="0"/>
                <a:cs typeface="Arial" panose="020B0604020202020204" pitchFamily="34" charset="0"/>
              </a:rPr>
              <a:t>Najpogosteje v imenu bank,</a:t>
            </a:r>
          </a:p>
          <a:p>
            <a:pPr marL="0" indent="0">
              <a:lnSpc>
                <a:spcPct val="100000"/>
              </a:lnSpc>
              <a:buNone/>
            </a:pPr>
            <a:r>
              <a:rPr lang="sl-SI" sz="3200" b="1" dirty="0">
                <a:solidFill>
                  <a:schemeClr val="tx1">
                    <a:lumMod val="75000"/>
                    <a:lumOff val="25000"/>
                  </a:schemeClr>
                </a:solidFill>
                <a:latin typeface="Arial" panose="020B0604020202020204" pitchFamily="34" charset="0"/>
                <a:cs typeface="Arial" panose="020B0604020202020204" pitchFamily="34" charset="0"/>
              </a:rPr>
              <a:t>  pošte in dostavnih služb.</a:t>
            </a:r>
          </a:p>
          <a:p>
            <a:pPr>
              <a:lnSpc>
                <a:spcPct val="100000"/>
              </a:lnSpc>
            </a:pPr>
            <a:r>
              <a:rPr lang="sl-SI" sz="3200" b="1" dirty="0">
                <a:solidFill>
                  <a:schemeClr val="tx1">
                    <a:lumMod val="75000"/>
                    <a:lumOff val="25000"/>
                  </a:schemeClr>
                </a:solidFill>
                <a:latin typeface="Arial" panose="020B0604020202020204" pitchFamily="34" charset="0"/>
                <a:cs typeface="Arial" panose="020B0604020202020204" pitchFamily="34" charset="0"/>
              </a:rPr>
              <a:t>Banka ne bo nikoli zahtevala, </a:t>
            </a:r>
          </a:p>
          <a:p>
            <a:pPr marL="0" indent="0">
              <a:lnSpc>
                <a:spcPct val="100000"/>
              </a:lnSpc>
              <a:buNone/>
            </a:pPr>
            <a:r>
              <a:rPr lang="sl-SI" sz="3200" b="1" dirty="0">
                <a:solidFill>
                  <a:schemeClr val="tx1">
                    <a:lumMod val="75000"/>
                    <a:lumOff val="25000"/>
                  </a:schemeClr>
                </a:solidFill>
                <a:latin typeface="Arial" panose="020B0604020202020204" pitchFamily="34" charset="0"/>
                <a:cs typeface="Arial" panose="020B0604020202020204" pitchFamily="34" charset="0"/>
              </a:rPr>
              <a:t>  da jim posredujete geslo. </a:t>
            </a:r>
          </a:p>
          <a:p>
            <a:pPr marL="0" indent="0">
              <a:lnSpc>
                <a:spcPct val="100000"/>
              </a:lnSpc>
              <a:buNone/>
            </a:pPr>
            <a:endParaRPr lang="sl-SI" dirty="0">
              <a:solidFill>
                <a:schemeClr val="tx1">
                  <a:lumMod val="75000"/>
                  <a:lumOff val="25000"/>
                </a:schemeClr>
              </a:solidFill>
              <a:latin typeface="Arial Black" panose="020B0A04020102020204" pitchFamily="34" charset="0"/>
            </a:endParaRPr>
          </a:p>
          <a:p>
            <a:pPr marL="0" indent="0">
              <a:lnSpc>
                <a:spcPct val="100000"/>
              </a:lnSpc>
              <a:buNone/>
            </a:pPr>
            <a:endParaRPr lang="sl-SI" dirty="0">
              <a:solidFill>
                <a:schemeClr val="tx1">
                  <a:lumMod val="75000"/>
                  <a:lumOff val="25000"/>
                </a:schemeClr>
              </a:solidFill>
              <a:latin typeface="Arial Black" panose="020B0A04020102020204" pitchFamily="34" charset="0"/>
            </a:endParaRPr>
          </a:p>
        </p:txBody>
      </p:sp>
      <p:pic>
        <p:nvPicPr>
          <p:cNvPr id="9" name="Picture 8">
            <a:extLst>
              <a:ext uri="{FF2B5EF4-FFF2-40B4-BE49-F238E27FC236}">
                <a16:creationId xmlns:a16="http://schemas.microsoft.com/office/drawing/2014/main" id="{A42D51E7-B2CB-4BB6-BC39-FC0639A819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1696" y="2040687"/>
            <a:ext cx="5450304" cy="4790339"/>
          </a:xfrm>
          <a:prstGeom prst="rect">
            <a:avLst/>
          </a:prstGeom>
        </p:spPr>
      </p:pic>
    </p:spTree>
    <p:extLst>
      <p:ext uri="{BB962C8B-B14F-4D97-AF65-F5344CB8AC3E}">
        <p14:creationId xmlns:p14="http://schemas.microsoft.com/office/powerpoint/2010/main" val="362839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D6A52D8-570F-4EA0-8F0B-60096EA6D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6196" y="126270"/>
            <a:ext cx="7879608" cy="6605459"/>
          </a:xfrm>
          <a:prstGeom prst="rect">
            <a:avLst/>
          </a:prstGeom>
        </p:spPr>
      </p:pic>
    </p:spTree>
    <p:extLst>
      <p:ext uri="{BB962C8B-B14F-4D97-AF65-F5344CB8AC3E}">
        <p14:creationId xmlns:p14="http://schemas.microsoft.com/office/powerpoint/2010/main" val="259395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1FD3B1D-9D64-41A0-8060-D3E28EC6F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1696" y="2025971"/>
            <a:ext cx="5450304" cy="4790339"/>
          </a:xfrm>
          <a:prstGeom prst="rect">
            <a:avLst/>
          </a:prstGeom>
        </p:spPr>
      </p:pic>
      <p:sp>
        <p:nvSpPr>
          <p:cNvPr id="8" name="Content Placeholder 7">
            <a:extLst>
              <a:ext uri="{FF2B5EF4-FFF2-40B4-BE49-F238E27FC236}">
                <a16:creationId xmlns:a16="http://schemas.microsoft.com/office/drawing/2014/main" id="{121FA64B-D0B3-4E98-802C-D269C90493A7}"/>
              </a:ext>
            </a:extLst>
          </p:cNvPr>
          <p:cNvSpPr>
            <a:spLocks noGrp="1"/>
          </p:cNvSpPr>
          <p:nvPr>
            <p:ph idx="1"/>
          </p:nvPr>
        </p:nvSpPr>
        <p:spPr>
          <a:xfrm>
            <a:off x="505325" y="2263492"/>
            <a:ext cx="7752348" cy="4315296"/>
          </a:xfrm>
        </p:spPr>
        <p:txBody>
          <a:bodyPr>
            <a:noAutofit/>
          </a:bodyPr>
          <a:lstStyle/>
          <a:p>
            <a:r>
              <a:rPr lang="sl-SI" sz="3200" b="1" dirty="0">
                <a:solidFill>
                  <a:schemeClr val="tx1">
                    <a:lumMod val="75000"/>
                    <a:lumOff val="25000"/>
                  </a:schemeClr>
                </a:solidFill>
                <a:latin typeface="Arial" panose="020B0604020202020204" pitchFamily="34" charset="0"/>
                <a:cs typeface="Arial" panose="020B0604020202020204" pitchFamily="34" charset="0"/>
              </a:rPr>
              <a:t>Poslano z neznane številke</a:t>
            </a:r>
          </a:p>
          <a:p>
            <a:r>
              <a:rPr lang="sl-SI" sz="3200" b="1" dirty="0">
                <a:solidFill>
                  <a:schemeClr val="tx1">
                    <a:lumMod val="75000"/>
                    <a:lumOff val="25000"/>
                  </a:schemeClr>
                </a:solidFill>
                <a:latin typeface="Arial" panose="020B0604020202020204" pitchFamily="34" charset="0"/>
                <a:cs typeface="Arial" panose="020B0604020202020204" pitchFamily="34" charset="0"/>
              </a:rPr>
              <a:t>Vsebuje spletno povezavo.</a:t>
            </a:r>
          </a:p>
          <a:p>
            <a:r>
              <a:rPr lang="sl-SI" sz="3200" b="1" dirty="0">
                <a:solidFill>
                  <a:schemeClr val="tx1">
                    <a:lumMod val="75000"/>
                    <a:lumOff val="25000"/>
                  </a:schemeClr>
                </a:solidFill>
                <a:latin typeface="Arial" panose="020B0604020202020204" pitchFamily="34" charset="0"/>
                <a:cs typeface="Arial" panose="020B0604020202020204" pitchFamily="34" charset="0"/>
              </a:rPr>
              <a:t>Nagovarja k hitremu ukrepanju.</a:t>
            </a:r>
          </a:p>
          <a:p>
            <a:r>
              <a:rPr lang="sl-SI" sz="3200" b="1" dirty="0">
                <a:solidFill>
                  <a:schemeClr val="tx1">
                    <a:lumMod val="75000"/>
                    <a:lumOff val="25000"/>
                  </a:schemeClr>
                </a:solidFill>
                <a:latin typeface="Arial" panose="020B0604020202020204" pitchFamily="34" charset="0"/>
                <a:cs typeface="Arial" panose="020B0604020202020204" pitchFamily="34" charset="0"/>
              </a:rPr>
              <a:t>Želijo geslo za dostop do </a:t>
            </a:r>
          </a:p>
          <a:p>
            <a:pPr marL="0" indent="0">
              <a:buNone/>
            </a:pPr>
            <a:r>
              <a:rPr lang="sl-SI" sz="3200" b="1" dirty="0">
                <a:solidFill>
                  <a:schemeClr val="tx1">
                    <a:lumMod val="75000"/>
                    <a:lumOff val="25000"/>
                  </a:schemeClr>
                </a:solidFill>
                <a:latin typeface="Arial" panose="020B0604020202020204" pitchFamily="34" charset="0"/>
                <a:cs typeface="Arial" panose="020B0604020202020204" pitchFamily="34" charset="0"/>
              </a:rPr>
              <a:t>  spletne banke. </a:t>
            </a:r>
          </a:p>
          <a:p>
            <a:pPr marL="0" indent="0">
              <a:buNone/>
            </a:pPr>
            <a:endParaRPr lang="sl-SI" sz="2000" b="1" dirty="0">
              <a:solidFill>
                <a:srgbClr val="CF4520"/>
              </a:solidFill>
              <a:latin typeface="Arial" panose="020B0604020202020204" pitchFamily="34" charset="0"/>
              <a:cs typeface="Arial" panose="020B0604020202020204" pitchFamily="34" charset="0"/>
            </a:endParaRPr>
          </a:p>
          <a:p>
            <a:pPr marL="0" indent="0">
              <a:buNone/>
            </a:pPr>
            <a:r>
              <a:rPr lang="sl-SI" sz="3200" b="1" dirty="0">
                <a:solidFill>
                  <a:srgbClr val="CF4520"/>
                </a:solidFill>
                <a:latin typeface="Arial" panose="020B0604020202020204" pitchFamily="34" charset="0"/>
                <a:cs typeface="Arial" panose="020B0604020202020204" pitchFamily="34" charset="0"/>
              </a:rPr>
              <a:t>Nikoli ne vpisujte gesla prek </a:t>
            </a:r>
          </a:p>
          <a:p>
            <a:pPr marL="0" indent="0">
              <a:buNone/>
            </a:pPr>
            <a:r>
              <a:rPr lang="sl-SI" sz="3200" b="1" dirty="0">
                <a:solidFill>
                  <a:srgbClr val="CF4520"/>
                </a:solidFill>
                <a:latin typeface="Arial" panose="020B0604020202020204" pitchFamily="34" charset="0"/>
                <a:cs typeface="Arial" panose="020B0604020202020204" pitchFamily="34" charset="0"/>
              </a:rPr>
              <a:t>povezave v sporočilu.</a:t>
            </a:r>
          </a:p>
        </p:txBody>
      </p:sp>
      <p:sp>
        <p:nvSpPr>
          <p:cNvPr id="2" name="Title 1">
            <a:extLst>
              <a:ext uri="{FF2B5EF4-FFF2-40B4-BE49-F238E27FC236}">
                <a16:creationId xmlns:a16="http://schemas.microsoft.com/office/drawing/2014/main" id="{D6341E99-30F0-0694-E83D-E598A51FCCFD}"/>
              </a:ext>
            </a:extLst>
          </p:cNvPr>
          <p:cNvSpPr>
            <a:spLocks noGrp="1"/>
          </p:cNvSpPr>
          <p:nvPr>
            <p:ph type="title"/>
          </p:nvPr>
        </p:nvSpPr>
        <p:spPr>
          <a:xfrm>
            <a:off x="505325" y="381176"/>
            <a:ext cx="11181347" cy="1882316"/>
          </a:xfrm>
        </p:spPr>
        <p:txBody>
          <a:bodyPr>
            <a:noAutofit/>
          </a:bodyPr>
          <a:lstStyle/>
          <a:p>
            <a:r>
              <a:rPr lang="sl-SI" sz="6600" dirty="0">
                <a:solidFill>
                  <a:srgbClr val="279989"/>
                </a:solidFill>
                <a:latin typeface="Arial Black" panose="020B0A04020102020204" pitchFamily="34" charset="0"/>
              </a:rPr>
              <a:t>KAKO PREPOZNAMO SMISHING?</a:t>
            </a:r>
            <a:endParaRPr lang="en-SI" sz="6600" dirty="0">
              <a:solidFill>
                <a:srgbClr val="279989"/>
              </a:solidFill>
              <a:latin typeface="Arial Black" panose="020B0A04020102020204" pitchFamily="34" charset="0"/>
            </a:endParaRPr>
          </a:p>
        </p:txBody>
      </p:sp>
    </p:spTree>
    <p:extLst>
      <p:ext uri="{BB962C8B-B14F-4D97-AF65-F5344CB8AC3E}">
        <p14:creationId xmlns:p14="http://schemas.microsoft.com/office/powerpoint/2010/main" val="55128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41E99-30F0-0694-E83D-E598A51FCCFD}"/>
              </a:ext>
            </a:extLst>
          </p:cNvPr>
          <p:cNvSpPr>
            <a:spLocks noGrp="1"/>
          </p:cNvSpPr>
          <p:nvPr>
            <p:ph type="title"/>
          </p:nvPr>
        </p:nvSpPr>
        <p:spPr>
          <a:xfrm>
            <a:off x="838200" y="365125"/>
            <a:ext cx="10515600" cy="1944938"/>
          </a:xfrm>
        </p:spPr>
        <p:txBody>
          <a:bodyPr>
            <a:normAutofit/>
          </a:bodyPr>
          <a:lstStyle/>
          <a:p>
            <a:r>
              <a:rPr lang="sl-SI" sz="6600" dirty="0">
                <a:solidFill>
                  <a:srgbClr val="CF4520"/>
                </a:solidFill>
                <a:latin typeface="Arial Black" panose="020B0A04020102020204" pitchFamily="34" charset="0"/>
              </a:rPr>
              <a:t>SMS KLUBI IN LAŽNE NAGRADNE IGRE</a:t>
            </a:r>
            <a:endParaRPr lang="en-SI" sz="6600" dirty="0">
              <a:solidFill>
                <a:srgbClr val="CF4520"/>
              </a:solidFill>
              <a:latin typeface="Arial Black" panose="020B0A04020102020204" pitchFamily="34" charset="0"/>
            </a:endParaRPr>
          </a:p>
        </p:txBody>
      </p:sp>
      <p:sp>
        <p:nvSpPr>
          <p:cNvPr id="6" name="Content Placeholder 5">
            <a:extLst>
              <a:ext uri="{FF2B5EF4-FFF2-40B4-BE49-F238E27FC236}">
                <a16:creationId xmlns:a16="http://schemas.microsoft.com/office/drawing/2014/main" id="{382D3EB0-69C4-4587-AF11-B2F42F9A38C8}"/>
              </a:ext>
            </a:extLst>
          </p:cNvPr>
          <p:cNvSpPr>
            <a:spLocks noGrp="1"/>
          </p:cNvSpPr>
          <p:nvPr>
            <p:ph idx="1"/>
          </p:nvPr>
        </p:nvSpPr>
        <p:spPr>
          <a:xfrm>
            <a:off x="838200" y="2494294"/>
            <a:ext cx="5105400" cy="3866900"/>
          </a:xfrm>
        </p:spPr>
        <p:txBody>
          <a:bodyPr>
            <a:normAutofit lnSpcReduction="10000"/>
          </a:bodyPr>
          <a:lstStyle/>
          <a:p>
            <a:pPr marL="0" indent="0">
              <a:lnSpc>
                <a:spcPct val="100000"/>
              </a:lnSpc>
              <a:buNone/>
            </a:pPr>
            <a:r>
              <a:rPr lang="sl-SI" sz="3200" b="1" dirty="0">
                <a:solidFill>
                  <a:schemeClr val="tx1">
                    <a:lumMod val="75000"/>
                    <a:lumOff val="25000"/>
                  </a:schemeClr>
                </a:solidFill>
                <a:latin typeface="Arial" panose="020B0604020202020204" pitchFamily="34" charset="0"/>
                <a:cs typeface="Arial" panose="020B0604020202020204" pitchFamily="34" charset="0"/>
              </a:rPr>
              <a:t>Preden kamorkoli vpišete svojo telefonsko številko, preberite drobni tisk.</a:t>
            </a:r>
          </a:p>
          <a:p>
            <a:pPr marL="0" indent="0">
              <a:lnSpc>
                <a:spcPct val="100000"/>
              </a:lnSpc>
              <a:buNone/>
            </a:pPr>
            <a:endParaRPr lang="sl-SI" sz="3200" b="1" dirty="0">
              <a:solidFill>
                <a:schemeClr val="tx1">
                  <a:lumMod val="75000"/>
                  <a:lumOff val="25000"/>
                </a:schemeClr>
              </a:solidFill>
              <a:latin typeface="Arial" panose="020B0604020202020204" pitchFamily="34" charset="0"/>
              <a:cs typeface="Arial" panose="020B0604020202020204" pitchFamily="34" charset="0"/>
            </a:endParaRPr>
          </a:p>
          <a:p>
            <a:pPr marL="0" indent="0">
              <a:lnSpc>
                <a:spcPct val="100000"/>
              </a:lnSpc>
              <a:buNone/>
            </a:pPr>
            <a:r>
              <a:rPr lang="sl-SI" sz="3200" b="1" dirty="0">
                <a:solidFill>
                  <a:schemeClr val="tx1">
                    <a:lumMod val="75000"/>
                    <a:lumOff val="25000"/>
                  </a:schemeClr>
                </a:solidFill>
                <a:latin typeface="Arial" panose="020B0604020202020204" pitchFamily="34" charset="0"/>
                <a:cs typeface="Arial" panose="020B0604020202020204" pitchFamily="34" charset="0"/>
              </a:rPr>
              <a:t>Vpis številke lahko pomeni včlanitev v drag SMS klub.</a:t>
            </a:r>
          </a:p>
        </p:txBody>
      </p:sp>
      <p:pic>
        <p:nvPicPr>
          <p:cNvPr id="7" name="Picture 6">
            <a:extLst>
              <a:ext uri="{FF2B5EF4-FFF2-40B4-BE49-F238E27FC236}">
                <a16:creationId xmlns:a16="http://schemas.microsoft.com/office/drawing/2014/main" id="{FF2D986E-2FDA-41DF-A903-C210B435B5F0}"/>
              </a:ext>
            </a:extLst>
          </p:cNvPr>
          <p:cNvPicPr>
            <a:picLocks noChangeAspect="1"/>
          </p:cNvPicPr>
          <p:nvPr/>
        </p:nvPicPr>
        <p:blipFill rotWithShape="1">
          <a:blip r:embed="rId3">
            <a:extLst>
              <a:ext uri="{28A0092B-C50C-407E-A947-70E740481C1C}">
                <a14:useLocalDpi xmlns:a14="http://schemas.microsoft.com/office/drawing/2010/main" val="0"/>
              </a:ext>
            </a:extLst>
          </a:blip>
          <a:srcRect l="17286" r="15008"/>
          <a:stretch/>
        </p:blipFill>
        <p:spPr>
          <a:xfrm>
            <a:off x="7198186" y="2093495"/>
            <a:ext cx="3770604" cy="4668498"/>
          </a:xfrm>
          <a:prstGeom prst="rect">
            <a:avLst/>
          </a:prstGeom>
        </p:spPr>
      </p:pic>
      <p:sp>
        <p:nvSpPr>
          <p:cNvPr id="8" name="Content Placeholder 5">
            <a:extLst>
              <a:ext uri="{FF2B5EF4-FFF2-40B4-BE49-F238E27FC236}">
                <a16:creationId xmlns:a16="http://schemas.microsoft.com/office/drawing/2014/main" id="{0DA5655B-14BC-4C70-A4AB-654E8D85A35D}"/>
              </a:ext>
            </a:extLst>
          </p:cNvPr>
          <p:cNvSpPr txBox="1">
            <a:spLocks/>
          </p:cNvSpPr>
          <p:nvPr/>
        </p:nvSpPr>
        <p:spPr>
          <a:xfrm>
            <a:off x="3695702" y="2778792"/>
            <a:ext cx="5105400" cy="3866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l-SI" dirty="0">
              <a:latin typeface="Arial Black" panose="020B0A04020102020204" pitchFamily="34" charset="0"/>
            </a:endParaRPr>
          </a:p>
        </p:txBody>
      </p:sp>
    </p:spTree>
    <p:extLst>
      <p:ext uri="{BB962C8B-B14F-4D97-AF65-F5344CB8AC3E}">
        <p14:creationId xmlns:p14="http://schemas.microsoft.com/office/powerpoint/2010/main" val="909980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24314</TotalTime>
  <Words>1716</Words>
  <Application>Microsoft Office PowerPoint</Application>
  <PresentationFormat>Widescreen</PresentationFormat>
  <Paragraphs>189</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Black</vt:lpstr>
      <vt:lpstr>Arial Narrow</vt:lpstr>
      <vt:lpstr>Calibri</vt:lpstr>
      <vt:lpstr>Calibri Light</vt:lpstr>
      <vt:lpstr>Office Theme</vt:lpstr>
      <vt:lpstr>PowerPoint Presentation</vt:lpstr>
      <vt:lpstr>VSEBINA</vt:lpstr>
      <vt:lpstr>ZAŠČITA TELEFONA</vt:lpstr>
      <vt:lpstr>ZAŠČITA TELEFONA</vt:lpstr>
      <vt:lpstr>ZAŠČITA TELEFONA</vt:lpstr>
      <vt:lpstr>NAJPOGOSTEJŠA PREVARA JE SMISHING</vt:lpstr>
      <vt:lpstr>PowerPoint Presentation</vt:lpstr>
      <vt:lpstr>KAKO PREPOZNAMO SMISHING?</vt:lpstr>
      <vt:lpstr>SMS KLUBI IN LAŽNE NAGRADNE IGRE</vt:lpstr>
      <vt:lpstr>VARNA UPORABA APLIKACIJ</vt:lpstr>
      <vt:lpstr>PowerPoint Presentation</vt:lpstr>
      <vt:lpstr>KORISTNI NASVETI</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OfficeUser11224</dc:creator>
  <cp:lastModifiedBy>Tadej Hren</cp:lastModifiedBy>
  <cp:revision>60</cp:revision>
  <dcterms:created xsi:type="dcterms:W3CDTF">2023-04-02T17:05:07Z</dcterms:created>
  <dcterms:modified xsi:type="dcterms:W3CDTF">2023-09-21T12:58:35Z</dcterms:modified>
</cp:coreProperties>
</file>