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9" r:id="rId2"/>
    <p:sldId id="257" r:id="rId3"/>
    <p:sldId id="322" r:id="rId4"/>
    <p:sldId id="328" r:id="rId5"/>
    <p:sldId id="326" r:id="rId6"/>
    <p:sldId id="327" r:id="rId7"/>
    <p:sldId id="323" r:id="rId8"/>
    <p:sldId id="324" r:id="rId9"/>
    <p:sldId id="325" r:id="rId10"/>
    <p:sldId id="311" r:id="rId11"/>
    <p:sldId id="294" r:id="rId12"/>
    <p:sldId id="295" r:id="rId13"/>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3185" autoAdjust="0"/>
  </p:normalViewPr>
  <p:slideViewPr>
    <p:cSldViewPr snapToGrid="0">
      <p:cViewPr varScale="1">
        <p:scale>
          <a:sx n="62" d="100"/>
          <a:sy n="62" d="100"/>
        </p:scale>
        <p:origin x="728" y="-4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161985-ED2A-4BC3-A120-56E464467B2A}" type="datetimeFigureOut">
              <a:rPr lang="sl-SI" smtClean="0"/>
              <a:t>21. 09. 2023</a:t>
            </a:fld>
            <a:endParaRPr lang="sl-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4293A0-EFFF-4036-BF09-491740022C8A}" type="slidenum">
              <a:rPr lang="sl-SI" smtClean="0"/>
              <a:t>‹#›</a:t>
            </a:fld>
            <a:endParaRPr lang="sl-SI"/>
          </a:p>
        </p:txBody>
      </p:sp>
    </p:spTree>
    <p:extLst>
      <p:ext uri="{BB962C8B-B14F-4D97-AF65-F5344CB8AC3E}">
        <p14:creationId xmlns:p14="http://schemas.microsoft.com/office/powerpoint/2010/main" val="2773337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varninainternetu.si/"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varninainternetu.si/domena"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hois.domaintools.co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 </a:t>
            </a:r>
          </a:p>
          <a:p>
            <a:r>
              <a:rPr lang="sl-SI" dirty="0"/>
              <a:t>V učni uri bodo naštete in </a:t>
            </a:r>
            <a:r>
              <a:rPr lang="sl-SI"/>
              <a:t>opisane najpogostejše </a:t>
            </a:r>
            <a:r>
              <a:rPr lang="sl-SI" dirty="0"/>
              <a:t>spletne prevare, ki se pojavljajo v slovenskem internetnem prostoru.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Videli boste konkretne primere prevar, nekatere med njimi ste zelo verjetno tudi sami zasledili v svojem poštnem nabiralniku, pa niste vedeli, kaj je zadaj.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In zakaj je pomembno, da pravočasno prepoznate takšne trike spletnih goljufov? Da </a:t>
            </a:r>
            <a:r>
              <a:rPr lang="sl-SI" b="1" dirty="0"/>
              <a:t>zaščitite svojo identiteto, svoje naprave in nenazadnje svoj bančni račun. Glavni motiv spletnih prevar je ravno dobiček. </a:t>
            </a:r>
            <a:r>
              <a:rPr lang="sl-SI" b="0" dirty="0"/>
              <a:t>Po</a:t>
            </a:r>
            <a:r>
              <a:rPr lang="sl-SI" dirty="0"/>
              <a:t> podatkih slovenske policije je v letu 2022 skupno oškodovanje v spletnih goljufijah znašalo</a:t>
            </a:r>
            <a:r>
              <a:rPr lang="sl-SI" sz="1200" b="0" i="0" kern="1200" dirty="0">
                <a:solidFill>
                  <a:schemeClr val="tx1"/>
                </a:solidFill>
                <a:effectLst/>
                <a:latin typeface="+mn-lt"/>
                <a:ea typeface="+mn-ea"/>
                <a:cs typeface="+mn-cs"/>
              </a:rPr>
              <a:t> skoraj 14 milijonov evrov. </a:t>
            </a:r>
            <a:r>
              <a:rPr lang="sl-SI" dirty="0"/>
              <a:t>Pojasnil/a bom, kako goljufom uspe, da nas prepričajo, da jim izdamo zaupne podatke ali celo nakažemo denar.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i="0" kern="1200" dirty="0">
                <a:solidFill>
                  <a:schemeClr val="tx1"/>
                </a:solidFill>
                <a:effectLst/>
                <a:latin typeface="+mn-lt"/>
                <a:ea typeface="+mn-ea"/>
                <a:cs typeface="+mn-cs"/>
              </a:rPr>
              <a:t>Če boste poznali te osnovne principe, kako delujejo spletne prevare, se jim boste uspešno izognili in nanje opozorili svoje bližnje. Prav tako boste lahko izkoristili vse prednosti, ki jih splet prinaša in veliko bolj samozavestno uporabljali sodobne storitve. </a:t>
            </a:r>
            <a:endParaRPr lang="sl-SI" dirty="0"/>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Cilj učne ure: podati razumljiva pojasnila, katere tri temeljne pristope uporabljajo spletni goljufi in jih prikazati na praktičnih primerih. </a:t>
            </a:r>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a:t>
            </a:fld>
            <a:endParaRPr lang="en-SI"/>
          </a:p>
        </p:txBody>
      </p:sp>
    </p:spTree>
    <p:extLst>
      <p:ext uri="{BB962C8B-B14F-4D97-AF65-F5344CB8AC3E}">
        <p14:creationId xmlns:p14="http://schemas.microsoft.com/office/powerpoint/2010/main" val="205726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dirty="0">
                <a:latin typeface="Arial "/>
                <a:ea typeface="Calibri" panose="020F0502020204030204" pitchFamily="34" charset="0"/>
                <a:cs typeface="Times New Roman" panose="02020603050405020304" pitchFamily="18" charset="0"/>
              </a:rPr>
              <a:t>Če prodajate prek spleta, se lahko zgodi, da vas bodo </a:t>
            </a:r>
            <a:r>
              <a:rPr lang="sl-SI" sz="1200" b="1" dirty="0">
                <a:latin typeface="Arial "/>
                <a:ea typeface="Calibri" panose="020F0502020204030204" pitchFamily="34" charset="0"/>
                <a:cs typeface="Times New Roman" panose="02020603050405020304" pitchFamily="18" charset="0"/>
              </a:rPr>
              <a:t>kontaktirali potencialni kupci, ki se ne bodo pogajali za ceno, bodo pa želeli, </a:t>
            </a:r>
            <a:r>
              <a:rPr lang="sl-SI" sz="1200" b="1" kern="1200" dirty="0">
                <a:solidFill>
                  <a:schemeClr val="tx1"/>
                </a:solidFill>
                <a:effectLst/>
                <a:latin typeface="+mn-lt"/>
                <a:ea typeface="+mn-ea"/>
                <a:cs typeface="+mn-cs"/>
              </a:rPr>
              <a:t>da uporabite neko novo poštno storitev za nakazilo denarja, za katero še nikoli niste slišali. </a:t>
            </a:r>
            <a:r>
              <a:rPr lang="sl-SI" sz="1200" kern="1200" dirty="0">
                <a:solidFill>
                  <a:schemeClr val="tx1"/>
                </a:solidFill>
                <a:effectLst/>
                <a:latin typeface="+mn-lt"/>
                <a:ea typeface="+mn-ea"/>
                <a:cs typeface="+mn-cs"/>
              </a:rPr>
              <a:t>Pri tem znajo biti kupci zelo prepričljivi, njihova ponudba lahko na prvi pogled izgleda povsem varna. </a:t>
            </a:r>
            <a:r>
              <a:rPr lang="sl-SI" sz="1200" dirty="0">
                <a:latin typeface="Arial "/>
                <a:ea typeface="Calibri" panose="020F0502020204030204" pitchFamily="34" charset="0"/>
                <a:cs typeface="Times New Roman" panose="02020603050405020304" pitchFamily="18" charset="0"/>
              </a:rPr>
              <a:t> </a:t>
            </a:r>
          </a:p>
          <a:p>
            <a:endParaRPr lang="sl-SI" sz="1200" kern="1200" dirty="0">
              <a:solidFill>
                <a:schemeClr val="tx1"/>
              </a:solidFill>
              <a:effectLst/>
              <a:latin typeface="Arial "/>
              <a:ea typeface="Calibri" panose="020F0502020204030204" pitchFamily="34" charset="0"/>
              <a:cs typeface="Times New Roman" panose="02020603050405020304" pitchFamily="18" charset="0"/>
            </a:endParaRPr>
          </a:p>
          <a:p>
            <a:r>
              <a:rPr lang="sl-SI" sz="1200" kern="1200" dirty="0">
                <a:solidFill>
                  <a:schemeClr val="tx1"/>
                </a:solidFill>
                <a:effectLst/>
                <a:latin typeface="Arial "/>
                <a:ea typeface="Calibri" panose="020F0502020204030204" pitchFamily="34" charset="0"/>
                <a:cs typeface="Times New Roman" panose="02020603050405020304" pitchFamily="18" charset="0"/>
              </a:rPr>
              <a:t>Kupec </a:t>
            </a:r>
            <a:r>
              <a:rPr lang="sl-SI" sz="1200" kern="1200" dirty="0">
                <a:solidFill>
                  <a:schemeClr val="tx1"/>
                </a:solidFill>
                <a:effectLst/>
                <a:latin typeface="+mn-lt"/>
                <a:ea typeface="+mn-ea"/>
                <a:cs typeface="+mn-cs"/>
              </a:rPr>
              <a:t>ponudi uporabo nove storitve dostavne službe, pri kateri on plača dostavni službi znesek za izdelek in poštnino, vi pa dobite denar nakazan tako, da </a:t>
            </a:r>
            <a:r>
              <a:rPr lang="sl-SI" sz="1200" b="1" kern="1200" dirty="0">
                <a:solidFill>
                  <a:schemeClr val="tx1"/>
                </a:solidFill>
                <a:effectLst/>
                <a:latin typeface="+mn-lt"/>
                <a:ea typeface="+mn-ea"/>
                <a:cs typeface="+mn-cs"/>
              </a:rPr>
              <a:t>kliknete na prejeto povezavo </a:t>
            </a:r>
            <a:r>
              <a:rPr lang="sl-SI" sz="1200" kern="1200" dirty="0">
                <a:solidFill>
                  <a:schemeClr val="tx1"/>
                </a:solidFill>
                <a:effectLst/>
                <a:latin typeface="+mn-lt"/>
                <a:ea typeface="+mn-ea"/>
                <a:cs typeface="+mn-cs"/>
              </a:rPr>
              <a:t>in </a:t>
            </a:r>
            <a:r>
              <a:rPr lang="sl-SI" sz="1200" b="1" kern="1200" dirty="0">
                <a:solidFill>
                  <a:schemeClr val="tx1"/>
                </a:solidFill>
                <a:effectLst/>
                <a:latin typeface="+mn-lt"/>
                <a:ea typeface="+mn-ea"/>
                <a:cs typeface="+mn-cs"/>
              </a:rPr>
              <a:t>na spletni strani vpišete podatke o kreditni kartici</a:t>
            </a:r>
            <a:r>
              <a:rPr lang="sl-SI"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b="0" dirty="0"/>
              <a:t>A če </a:t>
            </a:r>
            <a:r>
              <a:rPr lang="sl-SI" sz="1200" kern="1200" dirty="0">
                <a:solidFill>
                  <a:schemeClr val="tx1"/>
                </a:solidFill>
                <a:effectLst/>
                <a:latin typeface="+mn-lt"/>
                <a:ea typeface="+mn-ea"/>
                <a:cs typeface="+mn-cs"/>
              </a:rPr>
              <a:t>na spletni strani vnesete podatke o vaši kartici, ne boste dobili nakazanega denarja, ampak vam bodo goljufi spraznili kar celoten račun. </a:t>
            </a:r>
          </a:p>
          <a:p>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10</a:t>
            </a:fld>
            <a:endParaRPr lang="en-SI"/>
          </a:p>
        </p:txBody>
      </p:sp>
    </p:spTree>
    <p:extLst>
      <p:ext uri="{BB962C8B-B14F-4D97-AF65-F5344CB8AC3E}">
        <p14:creationId xmlns:p14="http://schemas.microsoft.com/office/powerpoint/2010/main" val="3925376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Pomembno je, da znamo prepoznati prevaro. Če niste prepričani, se ne bojte prositi prositi za pomoč.</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F62848-C21F-4445-A51A-104F46DB1070}" type="slidenum">
              <a:rPr lang="en-SI" smtClean="0"/>
              <a:t>11</a:t>
            </a:fld>
            <a:endParaRPr lang="en-SI"/>
          </a:p>
        </p:txBody>
      </p:sp>
    </p:spTree>
    <p:extLst>
      <p:ext uri="{BB962C8B-B14F-4D97-AF65-F5344CB8AC3E}">
        <p14:creationId xmlns:p14="http://schemas.microsoft.com/office/powerpoint/2010/main" val="3283614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Za več nasvetov o spletni varnosti pa obiščite spletno strani </a:t>
            </a:r>
            <a:r>
              <a:rPr lang="sl-SI" sz="1200" u="sng" kern="1200" dirty="0">
                <a:solidFill>
                  <a:schemeClr val="tx1"/>
                </a:solidFill>
                <a:effectLst/>
                <a:latin typeface="+mn-lt"/>
                <a:ea typeface="+mn-ea"/>
                <a:cs typeface="+mn-cs"/>
                <a:hlinkClick r:id="rId3"/>
              </a:rPr>
              <a:t>www.varninainternetu.si</a:t>
            </a:r>
            <a:r>
              <a:rPr lang="sl-SI" sz="1200" kern="1200" dirty="0">
                <a:solidFill>
                  <a:schemeClr val="tx1"/>
                </a:solidFill>
                <a:effectLst/>
                <a:latin typeface="+mn-lt"/>
                <a:ea typeface="+mn-ea"/>
                <a:cs typeface="+mn-cs"/>
              </a:rPr>
              <a:t> </a:t>
            </a: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12</a:t>
            </a:fld>
            <a:endParaRPr lang="en-SI"/>
          </a:p>
        </p:txBody>
      </p:sp>
    </p:spTree>
    <p:extLst>
      <p:ext uri="{BB962C8B-B14F-4D97-AF65-F5344CB8AC3E}">
        <p14:creationId xmlns:p14="http://schemas.microsoft.com/office/powerpoint/2010/main" val="343244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Spletno nakupovanje je že precej razširjeno tudi zato, ker nam prihrani kar nekaj časa. Da pa nam bo prihranilo še kak evro, ki ga lahko sicer hitro izgubimo v prevari z lažnimi spletnimi trgovinami, se bomo danes </a:t>
            </a:r>
            <a:r>
              <a:rPr lang="sl-SI" sz="1200" kern="1200" dirty="0" err="1">
                <a:solidFill>
                  <a:schemeClr val="tx1"/>
                </a:solidFill>
                <a:effectLst/>
                <a:latin typeface="+mn-lt"/>
                <a:ea typeface="+mn-ea"/>
                <a:cs typeface="+mn-cs"/>
              </a:rPr>
              <a:t>pogo</a:t>
            </a:r>
            <a:r>
              <a:rPr lang="en-US" sz="1200" kern="1200" dirty="0">
                <a:solidFill>
                  <a:schemeClr val="tx1"/>
                </a:solidFill>
                <a:effectLst/>
                <a:latin typeface="+mn-lt"/>
                <a:ea typeface="+mn-ea"/>
                <a:cs typeface="+mn-cs"/>
              </a:rPr>
              <a:t>v</a:t>
            </a:r>
            <a:r>
              <a:rPr lang="sl-SI" sz="1200" kern="1200" dirty="0" err="1">
                <a:solidFill>
                  <a:schemeClr val="tx1"/>
                </a:solidFill>
                <a:effectLst/>
                <a:latin typeface="+mn-lt"/>
                <a:ea typeface="+mn-ea"/>
                <a:cs typeface="+mn-cs"/>
              </a:rPr>
              <a:t>arjali</a:t>
            </a:r>
            <a:r>
              <a:rPr lang="sl-SI" sz="1200" kern="1200" dirty="0">
                <a:solidFill>
                  <a:schemeClr val="tx1"/>
                </a:solidFill>
                <a:effectLst/>
                <a:latin typeface="+mn-lt"/>
                <a:ea typeface="+mn-ea"/>
                <a:cs typeface="+mn-cs"/>
              </a:rPr>
              <a:t> o tem, kako jih prepoznati.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Na začetku se spletno nakupovanje morda zdi zapleteno, sploh če niste vešči tehnologije, ampak večkrat ko to naredite, lažje je. Ko se enkrat navadite, postanejo spletni nakupi enostavna rutina, z njim prihranite tudi kar precej časa.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Ampak tudi med spletnimi trgovinami se dostikrat najdejo take, ki se jih je bolje izogniti.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Zato je pomembno, da si pred nakupom v </a:t>
            </a:r>
            <a:r>
              <a:rPr lang="en-US" sz="1200" b="1" kern="1200" dirty="0" err="1">
                <a:solidFill>
                  <a:schemeClr val="tx1"/>
                </a:solidFill>
                <a:effectLst/>
                <a:latin typeface="+mn-lt"/>
                <a:ea typeface="+mn-ea"/>
                <a:cs typeface="+mn-cs"/>
              </a:rPr>
              <a:t>novi</a:t>
            </a:r>
            <a:r>
              <a:rPr lang="en-US" sz="1200" kern="1200" dirty="0">
                <a:solidFill>
                  <a:schemeClr val="tx1"/>
                </a:solidFill>
                <a:effectLst/>
                <a:latin typeface="+mn-lt"/>
                <a:ea typeface="+mn-ea"/>
                <a:cs typeface="+mn-cs"/>
              </a:rPr>
              <a:t> </a:t>
            </a:r>
            <a:r>
              <a:rPr lang="sl-SI" sz="1200" kern="1200" dirty="0">
                <a:solidFill>
                  <a:schemeClr val="tx1"/>
                </a:solidFill>
                <a:effectLst/>
                <a:latin typeface="+mn-lt"/>
                <a:ea typeface="+mn-ea"/>
                <a:cs typeface="+mn-cs"/>
              </a:rPr>
              <a:t>spletni trgovini</a:t>
            </a:r>
            <a:r>
              <a:rPr lang="en-US" sz="1200" kern="1200" dirty="0">
                <a:solidFill>
                  <a:schemeClr val="tx1"/>
                </a:solidFill>
                <a:effectLst/>
                <a:latin typeface="+mn-lt"/>
                <a:ea typeface="+mn-ea"/>
                <a:cs typeface="+mn-cs"/>
              </a:rPr>
              <a:t> (</a:t>
            </a:r>
            <a:r>
              <a:rPr lang="sl-SI" sz="1200" kern="1200" dirty="0">
                <a:solidFill>
                  <a:schemeClr val="tx1"/>
                </a:solidFill>
                <a:effectLst/>
                <a:latin typeface="+mn-lt"/>
                <a:ea typeface="+mn-ea"/>
                <a:cs typeface="+mn-cs"/>
              </a:rPr>
              <a:t>torej v </a:t>
            </a:r>
            <a:r>
              <a:rPr lang="en-US" sz="1200" kern="1200" dirty="0" err="1">
                <a:solidFill>
                  <a:schemeClr val="tx1"/>
                </a:solidFill>
                <a:effectLst/>
                <a:latin typeface="+mn-lt"/>
                <a:ea typeface="+mn-ea"/>
                <a:cs typeface="+mn-cs"/>
              </a:rPr>
              <a:t>taki</a:t>
            </a:r>
            <a:r>
              <a:rPr lang="en-US" sz="1200" kern="1200" dirty="0">
                <a:solidFill>
                  <a:schemeClr val="tx1"/>
                </a:solidFill>
                <a:effectLst/>
                <a:latin typeface="+mn-lt"/>
                <a:ea typeface="+mn-ea"/>
                <a:cs typeface="+mn-cs"/>
              </a:rPr>
              <a:t>, v </a:t>
            </a:r>
            <a:r>
              <a:rPr lang="sl-SI" sz="1200" kern="1200" dirty="0">
                <a:solidFill>
                  <a:schemeClr val="tx1"/>
                </a:solidFill>
                <a:effectLst/>
                <a:latin typeface="+mn-lt"/>
                <a:ea typeface="+mn-ea"/>
                <a:cs typeface="+mn-cs"/>
              </a:rPr>
              <a:t>k</a:t>
            </a:r>
            <a:r>
              <a:rPr lang="en-US" sz="1200" kern="1200" dirty="0" err="1">
                <a:solidFill>
                  <a:schemeClr val="tx1"/>
                </a:solidFill>
                <a:effectLst/>
                <a:latin typeface="+mn-lt"/>
                <a:ea typeface="+mn-ea"/>
                <a:cs typeface="+mn-cs"/>
              </a:rPr>
              <a:t>ateri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še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nikoli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nakupovali</a:t>
            </a:r>
            <a:r>
              <a:rPr lang="en-US" sz="1200" kern="1200" dirty="0">
                <a:solidFill>
                  <a:schemeClr val="tx1"/>
                </a:solidFill>
                <a:effectLst/>
                <a:latin typeface="+mn-lt"/>
                <a:ea typeface="+mn-ea"/>
                <a:cs typeface="+mn-cs"/>
              </a:rPr>
              <a:t>)</a:t>
            </a:r>
            <a:r>
              <a:rPr lang="sl-SI" sz="1200" kern="1200" dirty="0">
                <a:solidFill>
                  <a:schemeClr val="tx1"/>
                </a:solidFill>
                <a:effectLst/>
                <a:latin typeface="+mn-lt"/>
                <a:ea typeface="+mn-ea"/>
                <a:cs typeface="+mn-cs"/>
              </a:rPr>
              <a:t>, nujno vzemite minuto ali dve in preverite spletno trgovino, saj lahko v poplavi najrazličnejših ponudnikov hitro naletite na lažno trgovino ali trgovino s ponaredki.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2</a:t>
            </a:fld>
            <a:endParaRPr lang="en-SI"/>
          </a:p>
        </p:txBody>
      </p:sp>
    </p:spTree>
    <p:extLst>
      <p:ext uri="{BB962C8B-B14F-4D97-AF65-F5344CB8AC3E}">
        <p14:creationId xmlns:p14="http://schemas.microsoft.com/office/powerpoint/2010/main" val="33419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Najdete spletno trgovino, ki ima na voljo vse velikosti, brezplačno poštnino, cene pol nižje kot drugje, vendar pa morate takoj dokončati nakup, saj bo zaloga sicer pošla. Vse to so triki lažnih spletnih trgovin, ki so zgolj fasada, za njimi ne stoji nobeno podjetje, slike izdelkov pa so enostavno prekopirane iz drugih spletnih trgovin.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Žal ni enega samega znaka, ki bi z gotovostjo kazal na spletno prevaro, ampak je potrebno preveriti in kombinirati več sumljivih znakov.</a:t>
            </a:r>
          </a:p>
          <a:p>
            <a:r>
              <a:rPr lang="sl-SI" sz="1200" kern="1200" dirty="0">
                <a:solidFill>
                  <a:schemeClr val="tx1"/>
                </a:solidFill>
                <a:effectLst/>
                <a:latin typeface="+mn-lt"/>
                <a:ea typeface="+mn-ea"/>
                <a:cs typeface="+mn-cs"/>
              </a:rPr>
              <a:t>Najprej </a:t>
            </a:r>
            <a:r>
              <a:rPr lang="sl-SI" sz="1200" b="1" kern="1200" dirty="0">
                <a:solidFill>
                  <a:schemeClr val="tx1"/>
                </a:solidFill>
                <a:effectLst/>
                <a:latin typeface="+mn-lt"/>
                <a:ea typeface="+mn-ea"/>
                <a:cs typeface="+mn-cs"/>
              </a:rPr>
              <a:t>preverite podjetje, ki stoji za spletno trgovino</a:t>
            </a:r>
            <a:r>
              <a:rPr lang="sl-SI" sz="1200" kern="1200" dirty="0">
                <a:solidFill>
                  <a:schemeClr val="tx1"/>
                </a:solidFill>
                <a:effectLst/>
                <a:latin typeface="+mn-lt"/>
                <a:ea typeface="+mn-ea"/>
                <a:cs typeface="+mn-cs"/>
              </a:rPr>
              <a:t>. Poiščite na spletu podatke o podjetju, komentarje, forume. Če ni navedenega niti enega konkretnega podatka o prodajalcu (npr. naslov, matična in davčna številka, elektronski naslov, telefonska številka), potem je to znak, da s spletno trgovino ni vse v redu in da z nakupom najverjetneje ne boste zadovoljni.</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Mnogi zmotno mislijo, da se bodo gotovo izognili prevari, če izberejo plačilo po povzetju. A to ni zagotovilo, da v paketu ne boste dobili ponaredka, plastične igrače ali kar prazen paket. </a:t>
            </a:r>
          </a:p>
          <a:p>
            <a:endParaRPr lang="sl-SI" sz="1200" kern="1200" dirty="0">
              <a:solidFill>
                <a:schemeClr val="tx1"/>
              </a:solidFill>
              <a:effectLst/>
              <a:latin typeface="+mn-lt"/>
              <a:ea typeface="+mn-ea"/>
              <a:cs typeface="+mn-cs"/>
            </a:endParaRPr>
          </a:p>
          <a:p>
            <a:r>
              <a:rPr lang="sl-SI" sz="1200" b="1" i="0" kern="1200" dirty="0">
                <a:solidFill>
                  <a:schemeClr val="tx1"/>
                </a:solidFill>
                <a:effectLst/>
                <a:latin typeface="+mn-lt"/>
                <a:ea typeface="+mn-ea"/>
                <a:cs typeface="+mn-cs"/>
              </a:rPr>
              <a:t>Pri plačilu s kreditno kartico svoje podatke posredujete neznanemu podjetju</a:t>
            </a:r>
            <a:r>
              <a:rPr lang="sl-SI" sz="1200" b="0" i="0" kern="1200" dirty="0">
                <a:solidFill>
                  <a:schemeClr val="tx1"/>
                </a:solidFill>
                <a:effectLst/>
                <a:latin typeface="+mn-lt"/>
                <a:ea typeface="+mn-ea"/>
                <a:cs typeface="+mn-cs"/>
              </a:rPr>
              <a:t>, saj nikjer ni navedeno, katero podjetje sploh stoji v ozadju. Občutljive finančne podatke posredujete popolnim neznancem, kar lahko vodi v nadaljnje zlorabe.</a:t>
            </a: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i="0" kern="1200" dirty="0">
                <a:solidFill>
                  <a:schemeClr val="tx1"/>
                </a:solidFill>
                <a:effectLst/>
                <a:latin typeface="+mn-lt"/>
                <a:ea typeface="+mn-ea"/>
                <a:cs typeface="+mn-cs"/>
              </a:rPr>
              <a:t>Ob tem je treba poudariti, da pravice potrošnikov sežejo le do Evropskih meja, zato je v primeru nakupa v spletni trgovini z izvorom na Kitajskem veliko težje reševati morebitne spore. </a:t>
            </a: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3</a:t>
            </a:fld>
            <a:endParaRPr lang="en-SI"/>
          </a:p>
        </p:txBody>
      </p:sp>
    </p:spTree>
    <p:extLst>
      <p:ext uri="{BB962C8B-B14F-4D97-AF65-F5344CB8AC3E}">
        <p14:creationId xmlns:p14="http://schemas.microsoft.com/office/powerpoint/2010/main" val="1340505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1" i="0" kern="1200" dirty="0">
                <a:solidFill>
                  <a:schemeClr val="tx1"/>
                </a:solidFill>
                <a:effectLst/>
                <a:latin typeface="+mn-lt"/>
                <a:ea typeface="+mn-ea"/>
                <a:cs typeface="+mn-cs"/>
              </a:rPr>
              <a:t>Lažnim trgovinam so goljufi dodali »lokalno noto«. Tako v naslovu spletne strani poleg imena trgovine vidimo tudi »</a:t>
            </a:r>
            <a:r>
              <a:rPr lang="sl-SI" sz="1200" b="1" i="0" kern="1200" dirty="0" err="1">
                <a:solidFill>
                  <a:schemeClr val="tx1"/>
                </a:solidFill>
                <a:effectLst/>
                <a:latin typeface="+mn-lt"/>
                <a:ea typeface="+mn-ea"/>
                <a:cs typeface="+mn-cs"/>
              </a:rPr>
              <a:t>slovenija</a:t>
            </a:r>
            <a:r>
              <a:rPr lang="sl-SI" sz="1200" b="1" i="0" kern="1200" dirty="0">
                <a:solidFill>
                  <a:schemeClr val="tx1"/>
                </a:solidFill>
                <a:effectLst/>
                <a:latin typeface="+mn-lt"/>
                <a:ea typeface="+mn-ea"/>
                <a:cs typeface="+mn-cs"/>
              </a:rPr>
              <a:t>«, »</a:t>
            </a:r>
            <a:r>
              <a:rPr lang="sl-SI" sz="1200" b="1" i="0" kern="1200" dirty="0" err="1">
                <a:solidFill>
                  <a:schemeClr val="tx1"/>
                </a:solidFill>
                <a:effectLst/>
                <a:latin typeface="+mn-lt"/>
                <a:ea typeface="+mn-ea"/>
                <a:cs typeface="+mn-cs"/>
              </a:rPr>
              <a:t>slovenia</a:t>
            </a:r>
            <a:r>
              <a:rPr lang="sl-SI" sz="1200" b="1" i="0" kern="1200" dirty="0">
                <a:solidFill>
                  <a:schemeClr val="tx1"/>
                </a:solidFill>
                <a:effectLst/>
                <a:latin typeface="+mn-lt"/>
                <a:ea typeface="+mn-ea"/>
                <a:cs typeface="+mn-cs"/>
              </a:rPr>
              <a:t>« oz. »</a:t>
            </a:r>
            <a:r>
              <a:rPr lang="sl-SI" sz="1200" b="1" i="0" kern="1200" dirty="0" err="1">
                <a:solidFill>
                  <a:schemeClr val="tx1"/>
                </a:solidFill>
                <a:effectLst/>
                <a:latin typeface="+mn-lt"/>
                <a:ea typeface="+mn-ea"/>
                <a:cs typeface="+mn-cs"/>
              </a:rPr>
              <a:t>ljubljana</a:t>
            </a:r>
            <a:r>
              <a:rPr lang="sl-SI" sz="1200" b="1"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i="0" kern="1200" dirty="0">
                <a:solidFill>
                  <a:schemeClr val="tx1"/>
                </a:solidFill>
                <a:effectLst/>
                <a:latin typeface="+mn-lt"/>
                <a:ea typeface="+mn-ea"/>
                <a:cs typeface="+mn-cs"/>
              </a:rPr>
              <a:t>Poudarimo, da </a:t>
            </a:r>
            <a:r>
              <a:rPr lang="sl-SI" sz="1200" b="1" i="0" kern="1200" dirty="0">
                <a:solidFill>
                  <a:schemeClr val="tx1"/>
                </a:solidFill>
                <a:effectLst/>
                <a:latin typeface="+mn-lt"/>
                <a:ea typeface="+mn-ea"/>
                <a:cs typeface="+mn-cs"/>
              </a:rPr>
              <a:t>to niso slovenska podjetja, kljub ‘slovenskemu’ imenu v naslovu spletne strani</a:t>
            </a:r>
            <a:r>
              <a:rPr lang="sl-SI" sz="1200" b="0" i="0" kern="1200" dirty="0">
                <a:solidFill>
                  <a:schemeClr val="tx1"/>
                </a:solidFill>
                <a:effectLst/>
                <a:latin typeface="+mn-lt"/>
                <a:ea typeface="+mn-ea"/>
                <a:cs typeface="+mn-cs"/>
              </a:rPr>
              <a:t>. S tem goljufi ustvarjajo vtis, da gre za slovenskega distributerja za znano znamko in zato zaupanja vrednega trgovca.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i="0" kern="1200" dirty="0">
                <a:solidFill>
                  <a:schemeClr val="tx1"/>
                </a:solidFill>
                <a:effectLst/>
                <a:latin typeface="+mn-lt"/>
                <a:ea typeface="+mn-ea"/>
                <a:cs typeface="+mn-cs"/>
              </a:rPr>
              <a:t>Na sliki je le nekaj primerov lažnih spletnih trgovin ‚</a:t>
            </a:r>
            <a:r>
              <a:rPr lang="sl-SI" sz="1200" b="0" i="0" kern="1200" dirty="0" err="1">
                <a:solidFill>
                  <a:schemeClr val="tx1"/>
                </a:solidFill>
                <a:effectLst/>
                <a:latin typeface="+mn-lt"/>
                <a:ea typeface="+mn-ea"/>
                <a:cs typeface="+mn-cs"/>
              </a:rPr>
              <a:t>slovenija</a:t>
            </a:r>
            <a:r>
              <a:rPr lang="sl-SI"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vsak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teden</a:t>
            </a:r>
            <a:r>
              <a:rPr lang="sl-SI" sz="1200" b="0" i="0" kern="1200" dirty="0">
                <a:solidFill>
                  <a:schemeClr val="tx1"/>
                </a:solidFill>
                <a:effectLst/>
                <a:latin typeface="+mn-lt"/>
                <a:ea typeface="+mn-ea"/>
                <a:cs typeface="+mn-cs"/>
              </a:rPr>
              <a:t> po podatkih SI-CERTA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nastane</a:t>
            </a:r>
            <a:r>
              <a:rPr lang="en-US" sz="1200" b="0" i="0" kern="1200" dirty="0">
                <a:solidFill>
                  <a:schemeClr val="tx1"/>
                </a:solidFill>
                <a:effectLst/>
                <a:latin typeface="+mn-lt"/>
                <a:ea typeface="+mn-ea"/>
                <a:cs typeface="+mn-cs"/>
              </a:rPr>
              <a:t> med 10 in 20 </a:t>
            </a:r>
            <a:r>
              <a:rPr lang="en-US" sz="1200" b="0" i="0" kern="1200" dirty="0" err="1">
                <a:solidFill>
                  <a:schemeClr val="tx1"/>
                </a:solidFill>
                <a:effectLst/>
                <a:latin typeface="+mn-lt"/>
                <a:ea typeface="+mn-ea"/>
                <a:cs typeface="+mn-cs"/>
              </a:rPr>
              <a:t>novih</a:t>
            </a:r>
            <a:r>
              <a:rPr lang="en-US" sz="1200" b="0" i="0" kern="1200" dirty="0">
                <a:solidFill>
                  <a:schemeClr val="tx1"/>
                </a:solidFill>
                <a:effectLst/>
                <a:latin typeface="+mn-lt"/>
                <a:ea typeface="+mn-ea"/>
                <a:cs typeface="+mn-cs"/>
              </a:rPr>
              <a:t>.</a:t>
            </a:r>
            <a:endParaRPr lang="sl-SI"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4</a:t>
            </a:fld>
            <a:endParaRPr lang="en-SI"/>
          </a:p>
        </p:txBody>
      </p:sp>
    </p:spTree>
    <p:extLst>
      <p:ext uri="{BB962C8B-B14F-4D97-AF65-F5344CB8AC3E}">
        <p14:creationId xmlns:p14="http://schemas.microsoft.com/office/powerpoint/2010/main" val="1908878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b="0" i="0" kern="1200" dirty="0">
                <a:solidFill>
                  <a:schemeClr val="tx1"/>
                </a:solidFill>
                <a:effectLst/>
                <a:latin typeface="+mn-lt"/>
                <a:ea typeface="+mn-ea"/>
                <a:cs typeface="+mn-cs"/>
              </a:rPr>
              <a:t>Čisto vsi artikli so na zalogi, dobavljivi takoj, trgovec pa obljublja še brezplačno dostavo po celem svetu. Če nakupujemo pri uveljavljenem spletnem trgovcu, to niti ne bi bilo sumljivo. Če pa ste prišli na popolnoma neznano stran, jer je vse kar 80 % znižano, podatki o domeni pa kažejo, da gre za stran, ki je nastala pred tednom dni, potem se raje ne odločite za nakup! </a:t>
            </a:r>
          </a:p>
          <a:p>
            <a:endParaRPr lang="sl-SI" sz="1200" b="0" i="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kern="1200" dirty="0">
                <a:solidFill>
                  <a:schemeClr val="tx1"/>
                </a:solidFill>
                <a:effectLst/>
                <a:latin typeface="+mn-lt"/>
                <a:ea typeface="+mn-ea"/>
                <a:cs typeface="+mn-cs"/>
              </a:rPr>
              <a:t>Če se nekaj zdi predobro, da bi bilo res, če je </a:t>
            </a:r>
            <a:r>
              <a:rPr lang="sl-SI" sz="1200" b="0" kern="1200" dirty="0" err="1">
                <a:solidFill>
                  <a:schemeClr val="tx1"/>
                </a:solidFill>
                <a:effectLst/>
                <a:latin typeface="+mn-lt"/>
                <a:ea typeface="+mn-ea"/>
                <a:cs typeface="+mn-cs"/>
              </a:rPr>
              <a:t>prenapihnjeno</a:t>
            </a:r>
            <a:r>
              <a:rPr lang="sl-SI" sz="1200" b="0" kern="1200" dirty="0">
                <a:solidFill>
                  <a:schemeClr val="tx1"/>
                </a:solidFill>
                <a:effectLst/>
                <a:latin typeface="+mn-lt"/>
                <a:ea typeface="+mn-ea"/>
                <a:cs typeface="+mn-cs"/>
              </a:rPr>
              <a:t>, potem najbrž ni res in gre za prevaro. Težko bomo dobili najnovejšo kosilnico</a:t>
            </a:r>
            <a:r>
              <a:rPr lang="en-US" sz="1200" b="0" kern="1200" dirty="0">
                <a:solidFill>
                  <a:schemeClr val="tx1"/>
                </a:solidFill>
                <a:effectLst/>
                <a:latin typeface="+mn-lt"/>
                <a:ea typeface="+mn-ea"/>
                <a:cs typeface="+mn-cs"/>
              </a:rPr>
              <a:t> za </a:t>
            </a:r>
            <a:r>
              <a:rPr lang="sl-SI" sz="1200" b="0" kern="1200" dirty="0">
                <a:solidFill>
                  <a:schemeClr val="tx1"/>
                </a:solidFill>
                <a:effectLst/>
                <a:latin typeface="+mn-lt"/>
                <a:ea typeface="+mn-ea"/>
                <a:cs typeface="+mn-cs"/>
              </a:rPr>
              <a:t>1</a:t>
            </a:r>
            <a:r>
              <a:rPr lang="en-US" sz="1200" b="0" kern="1200" dirty="0">
                <a:solidFill>
                  <a:schemeClr val="tx1"/>
                </a:solidFill>
                <a:effectLst/>
                <a:latin typeface="+mn-lt"/>
                <a:ea typeface="+mn-ea"/>
                <a:cs typeface="+mn-cs"/>
              </a:rPr>
              <a:t>0€,</a:t>
            </a:r>
            <a:r>
              <a:rPr lang="sl-SI" sz="1200" b="0" kern="1200" dirty="0">
                <a:solidFill>
                  <a:schemeClr val="tx1"/>
                </a:solidFill>
                <a:effectLst/>
                <a:latin typeface="+mn-lt"/>
                <a:ea typeface="+mn-ea"/>
                <a:cs typeface="+mn-cs"/>
              </a:rPr>
              <a:t> pa drago bosonogo obutev praktično skoraj zastonj.  Vse to je zgolj vaba, s katero goljufi privabijo kupce.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5</a:t>
            </a:fld>
            <a:endParaRPr lang="en-SI"/>
          </a:p>
        </p:txBody>
      </p:sp>
    </p:spTree>
    <p:extLst>
      <p:ext uri="{BB962C8B-B14F-4D97-AF65-F5344CB8AC3E}">
        <p14:creationId xmlns:p14="http://schemas.microsoft.com/office/powerpoint/2010/main" val="2393334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kern="1200" dirty="0">
                <a:solidFill>
                  <a:schemeClr val="tx1"/>
                </a:solidFill>
                <a:effectLst/>
                <a:latin typeface="+mn-lt"/>
                <a:ea typeface="+mn-ea"/>
                <a:cs typeface="+mn-cs"/>
              </a:rPr>
              <a:t>Lahko se naučite, kako se preveri starost domene spletne trgovine. Starost domene je odličen pokazatelj, ali gre za prevaro ali ne. Če se na spletni strani hvalijo z večletno tradicijo, domena pa je bila registrirana pred mesecem dni, ste lahko povsem prepričani, da gre za prevaro. Natančna in enostavna navodila, kako preverite domeno, najdete na spletni strani Varni na internetu. </a:t>
            </a:r>
            <a:r>
              <a:rPr lang="sl-SI" sz="1200" u="sng" kern="1200" dirty="0">
                <a:solidFill>
                  <a:schemeClr val="tx1"/>
                </a:solidFill>
                <a:effectLst/>
                <a:latin typeface="+mn-lt"/>
                <a:ea typeface="+mn-ea"/>
                <a:cs typeface="+mn-cs"/>
                <a:hlinkClick r:id="rId3"/>
              </a:rPr>
              <a:t>https://www.varninainternetu.si/domena</a:t>
            </a:r>
            <a:r>
              <a:rPr lang="sl-SI" sz="1200" kern="1200" dirty="0">
                <a:solidFill>
                  <a:schemeClr val="tx1"/>
                </a:solidFill>
                <a:effectLst/>
                <a:latin typeface="+mn-lt"/>
                <a:ea typeface="+mn-ea"/>
                <a:cs typeface="+mn-cs"/>
              </a:rPr>
              <a:t>.</a:t>
            </a:r>
          </a:p>
          <a:p>
            <a:endParaRPr lang="sl-SI" sz="1200" kern="1200" dirty="0">
              <a:solidFill>
                <a:schemeClr val="tx1"/>
              </a:solidFill>
              <a:effectLst/>
              <a:latin typeface="+mn-lt"/>
              <a:ea typeface="+mn-ea"/>
              <a:cs typeface="+mn-cs"/>
            </a:endParaRPr>
          </a:p>
          <a:p>
            <a:r>
              <a:rPr lang="sl-SI" sz="1200" b="0" i="0" kern="1200" dirty="0">
                <a:solidFill>
                  <a:schemeClr val="tx1"/>
                </a:solidFill>
                <a:effectLst/>
                <a:latin typeface="+mn-lt"/>
                <a:ea typeface="+mn-ea"/>
                <a:cs typeface="+mn-cs"/>
              </a:rPr>
              <a:t>Edini podatek, ki ga goljufi ne morejo ponarediti pa je starost domene. To preverite na </a:t>
            </a:r>
            <a:r>
              <a:rPr lang="sl-SI" sz="1200" b="1" i="0" u="none" strike="noStrike" kern="1200" dirty="0">
                <a:solidFill>
                  <a:schemeClr val="tx1"/>
                </a:solidFill>
                <a:effectLst/>
                <a:latin typeface="+mn-lt"/>
                <a:ea typeface="+mn-ea"/>
                <a:cs typeface="+mn-cs"/>
                <a:hlinkClick r:id="rId4"/>
              </a:rPr>
              <a:t>http://whois.domaintools.com/</a:t>
            </a:r>
            <a:r>
              <a:rPr lang="sl-SI" sz="1200" b="1" i="0" kern="1200" dirty="0">
                <a:solidFill>
                  <a:schemeClr val="tx1"/>
                </a:solidFill>
                <a:effectLst/>
                <a:latin typeface="+mn-lt"/>
                <a:ea typeface="+mn-ea"/>
                <a:cs typeface="+mn-cs"/>
              </a:rPr>
              <a:t> .</a:t>
            </a:r>
            <a:r>
              <a:rPr lang="sl-SI" sz="1200" b="0" i="0" kern="1200" dirty="0">
                <a:solidFill>
                  <a:schemeClr val="tx1"/>
                </a:solidFill>
                <a:effectLst/>
                <a:latin typeface="+mn-lt"/>
                <a:ea typeface="+mn-ea"/>
                <a:cs typeface="+mn-cs"/>
              </a:rPr>
              <a:t> Preverite, kje in kdaj je bila domena registrirana in kateri kontaktni podatki so navedeni. Včasih lahko že na podlagi teh podatkov sklepamo, da nekaj ni v redu. Domena ameriškega podjetja, k </a:t>
            </a:r>
            <a:r>
              <a:rPr lang="sl-SI" sz="1200" b="0" i="0" kern="1200" dirty="0" err="1">
                <a:solidFill>
                  <a:schemeClr val="tx1"/>
                </a:solidFill>
                <a:effectLst/>
                <a:latin typeface="+mn-lt"/>
                <a:ea typeface="+mn-ea"/>
                <a:cs typeface="+mn-cs"/>
              </a:rPr>
              <a:t>ije</a:t>
            </a:r>
            <a:r>
              <a:rPr lang="sl-SI" sz="1200" b="0" i="0" kern="1200" dirty="0">
                <a:solidFill>
                  <a:schemeClr val="tx1"/>
                </a:solidFill>
                <a:effectLst/>
                <a:latin typeface="+mn-lt"/>
                <a:ea typeface="+mn-ea"/>
                <a:cs typeface="+mn-cs"/>
              </a:rPr>
              <a:t> registrirana na Kitajskem, je tako zagotovo znak, da gre za prevaro.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Tudi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če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domena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končnico</a:t>
            </a:r>
            <a:r>
              <a:rPr lang="en-US" sz="1200" b="0" i="0" kern="1200" dirty="0">
                <a:solidFill>
                  <a:schemeClr val="tx1"/>
                </a:solidFill>
                <a:effectLst/>
                <a:latin typeface="+mn-lt"/>
                <a:ea typeface="+mn-ea"/>
                <a:cs typeface="+mn-cs"/>
              </a:rPr>
              <a:t> .de, .it., </a:t>
            </a:r>
            <a:r>
              <a:rPr lang="en-US" sz="1200" b="0" i="0" kern="1200" dirty="0" err="1">
                <a:solidFill>
                  <a:schemeClr val="tx1"/>
                </a:solidFill>
                <a:effectLst/>
                <a:latin typeface="+mn-lt"/>
                <a:ea typeface="+mn-ea"/>
                <a:cs typeface="+mn-cs"/>
              </a:rPr>
              <a:t>ali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npr</a:t>
            </a:r>
            <a:r>
              <a:rPr lang="en-US" sz="1200" b="0" i="0" kern="1200" dirty="0">
                <a:solidFill>
                  <a:schemeClr val="tx1"/>
                </a:solidFill>
                <a:effectLst/>
                <a:latin typeface="+mn-lt"/>
                <a:ea typeface="+mn-ea"/>
                <a:cs typeface="+mn-cs"/>
              </a:rPr>
              <a:t>. .co.uk, to </a:t>
            </a:r>
            <a:r>
              <a:rPr lang="en-US" sz="1200" b="0" i="0" kern="1200" dirty="0" err="1">
                <a:solidFill>
                  <a:schemeClr val="tx1"/>
                </a:solidFill>
                <a:effectLst/>
                <a:latin typeface="+mn-lt"/>
                <a:ea typeface="+mn-ea"/>
                <a:cs typeface="+mn-cs"/>
              </a:rPr>
              <a:t>še</a:t>
            </a:r>
            <a:r>
              <a:rPr lang="en-US" sz="1200" b="0" i="0" kern="1200" dirty="0">
                <a:solidFill>
                  <a:schemeClr val="tx1"/>
                </a:solidFill>
                <a:effectLst/>
                <a:latin typeface="+mn-lt"/>
                <a:ea typeface="+mn-ea"/>
                <a:cs typeface="+mn-cs"/>
              </a:rPr>
              <a:t> ne </a:t>
            </a:r>
            <a:r>
              <a:rPr lang="en-US" sz="1200" b="0" i="0" kern="1200" dirty="0" err="1">
                <a:solidFill>
                  <a:schemeClr val="tx1"/>
                </a:solidFill>
                <a:effectLst/>
                <a:latin typeface="+mn-lt"/>
                <a:ea typeface="+mn-ea"/>
                <a:cs typeface="+mn-cs"/>
              </a:rPr>
              <a:t>pomeni</a:t>
            </a:r>
            <a:r>
              <a:rPr lang="en-US" sz="1200" b="0" i="0" kern="1200" dirty="0">
                <a:solidFill>
                  <a:schemeClr val="tx1"/>
                </a:solidFill>
                <a:effectLst/>
                <a:latin typeface="+mn-lt"/>
                <a:ea typeface="+mn-ea"/>
                <a:cs typeface="+mn-cs"/>
              </a:rPr>
              <a:t>, da </a:t>
            </a:r>
            <a:r>
              <a:rPr lang="en-US" sz="1200" b="0" i="0" kern="1200" dirty="0" err="1">
                <a:solidFill>
                  <a:schemeClr val="tx1"/>
                </a:solidFill>
                <a:effectLst/>
                <a:latin typeface="+mn-lt"/>
                <a:ea typeface="+mn-ea"/>
                <a:cs typeface="+mn-cs"/>
              </a:rPr>
              <a:t>gre</a:t>
            </a:r>
            <a:r>
              <a:rPr lang="en-US" sz="1200" b="0" i="0" kern="1200" dirty="0">
                <a:solidFill>
                  <a:schemeClr val="tx1"/>
                </a:solidFill>
                <a:effectLst/>
                <a:latin typeface="+mn-lt"/>
                <a:ea typeface="+mn-ea"/>
                <a:cs typeface="+mn-cs"/>
              </a:rPr>
              <a:t> za </a:t>
            </a:r>
            <a:r>
              <a:rPr lang="en-US" sz="1200" b="0" i="0" kern="1200" dirty="0" err="1">
                <a:solidFill>
                  <a:schemeClr val="tx1"/>
                </a:solidFill>
                <a:effectLst/>
                <a:latin typeface="+mn-lt"/>
                <a:ea typeface="+mn-ea"/>
                <a:cs typeface="+mn-cs"/>
              </a:rPr>
              <a:t>spletno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trgovino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Nemčije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Italije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Velike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Britanije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Tako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domeno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namreč</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lahko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registrira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kdorkoli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svetu</a:t>
            </a:r>
            <a:r>
              <a:rPr lang="en-US" sz="1200" b="0" i="0" kern="1200" dirty="0">
                <a:solidFill>
                  <a:schemeClr val="tx1"/>
                </a:solidFill>
                <a:effectLst/>
                <a:latin typeface="+mn-lt"/>
                <a:ea typeface="+mn-ea"/>
                <a:cs typeface="+mn-cs"/>
              </a:rPr>
              <a:t>.</a:t>
            </a:r>
            <a:endParaRPr lang="sl-SI" sz="1200" b="0" i="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Če ste na spletno trgovini prišli preko oglasa, npr. na spletnem portalu ali družbenem omrežju, to še ne pomeni, da je trgovina vredna zaupanja. Na internetu lahko oglašuje vsak, tudi spletni prevaranti. Stalna praksa spletnih goljufov je tudi to, da enostavno zakupijo oglase na različnih platformah, in preko teh oglasov mamijo potencialne žrtve.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6</a:t>
            </a:fld>
            <a:endParaRPr lang="en-SI"/>
          </a:p>
        </p:txBody>
      </p:sp>
    </p:spTree>
    <p:extLst>
      <p:ext uri="{BB962C8B-B14F-4D97-AF65-F5344CB8AC3E}">
        <p14:creationId xmlns:p14="http://schemas.microsoft.com/office/powerpoint/2010/main" val="1021839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kern="1200" dirty="0">
                <a:solidFill>
                  <a:schemeClr val="tx1"/>
                </a:solidFill>
                <a:effectLst/>
                <a:latin typeface="+mn-lt"/>
                <a:ea typeface="+mn-ea"/>
                <a:cs typeface="+mn-cs"/>
              </a:rPr>
              <a:t>Ni podatkov o prodajalcu oziroma podjetju ter kontaktnih podatkov? Na voljo je le kontaktni obrazec. To je še en znak, da ne gre za legitimnega spletnega trgovca, ampak zelo verjetno za prevaro.</a:t>
            </a:r>
          </a:p>
          <a:p>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7</a:t>
            </a:fld>
            <a:endParaRPr lang="en-SI"/>
          </a:p>
        </p:txBody>
      </p:sp>
    </p:spTree>
    <p:extLst>
      <p:ext uri="{BB962C8B-B14F-4D97-AF65-F5344CB8AC3E}">
        <p14:creationId xmlns:p14="http://schemas.microsoft.com/office/powerpoint/2010/main" val="1085509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kern="1200" dirty="0">
                <a:solidFill>
                  <a:schemeClr val="tx1"/>
                </a:solidFill>
                <a:effectLst/>
                <a:latin typeface="+mn-lt"/>
                <a:ea typeface="+mn-ea"/>
                <a:cs typeface="+mn-cs"/>
              </a:rPr>
              <a:t>Med brskanjem po spletu boste naleteli tudi na oglase za razne čudežne pripomočke, ki vam bodo povrnili sluh, izboljšali vid ali ozdravili revmo. Na reklamni spletni strani se bodo nahajale slike zdravnikov, ki priporočajo ta čudežni izdelek, ter polno mnenj zadovoljnih uporabnikov, ki jim je izdelek povsem spremenil življenje.</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Na voljo je omejeno število izdelkov, številka pa se iz sekunde v sekundo zmanjšuje, saj izdelek sproti kupujejo po najrazličnejših slovenskih krajih.</a:t>
            </a:r>
          </a:p>
          <a:p>
            <a:r>
              <a:rPr lang="sl-SI" sz="1200" kern="1200" dirty="0">
                <a:solidFill>
                  <a:schemeClr val="tx1"/>
                </a:solidFill>
                <a:effectLst/>
                <a:latin typeface="+mn-lt"/>
                <a:ea typeface="+mn-ea"/>
                <a:cs typeface="+mn-cs"/>
              </a:rPr>
              <a:t>Vse to so triki, s katerimi vas želijo prepričati v hiter in nepremišljen nakup. Fotografije zdravnikov so ukradene, mnenja uporabnikov pa so napisali prodajalci sami.</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Goljufi </a:t>
            </a:r>
            <a:r>
              <a:rPr lang="sl-SI" sz="1200" b="1" kern="1200" dirty="0">
                <a:solidFill>
                  <a:schemeClr val="tx1"/>
                </a:solidFill>
                <a:effectLst/>
                <a:latin typeface="+mn-lt"/>
                <a:ea typeface="+mn-ea"/>
                <a:cs typeface="+mn-cs"/>
              </a:rPr>
              <a:t>pogosto uporabijo sliko zdravnika, da bi oglas izpadel verodostojen</a:t>
            </a:r>
            <a:r>
              <a:rPr lang="sl-SI" sz="1200" kern="1200" dirty="0">
                <a:solidFill>
                  <a:schemeClr val="tx1"/>
                </a:solidFill>
                <a:effectLst/>
                <a:latin typeface="+mn-lt"/>
                <a:ea typeface="+mn-ea"/>
                <a:cs typeface="+mn-cs"/>
              </a:rPr>
              <a:t>, v resnici pa ta nima nič opraviti z njim. Takim oglasom ne gre zaupati. </a:t>
            </a:r>
            <a:r>
              <a:rPr lang="sl-SI" sz="1200" b="1" kern="1200" dirty="0">
                <a:solidFill>
                  <a:schemeClr val="tx1"/>
                </a:solidFill>
                <a:effectLst/>
                <a:latin typeface="+mn-lt"/>
                <a:ea typeface="+mn-ea"/>
                <a:cs typeface="+mn-cs"/>
              </a:rPr>
              <a:t>Glede zdravil, medicinskih pripomočkov in prehranskih dopolnil se vedno obrnite na svojega zdravnika, ali pa se pozanimajte v lekarni.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8</a:t>
            </a:fld>
            <a:endParaRPr lang="en-SI"/>
          </a:p>
        </p:txBody>
      </p:sp>
    </p:spTree>
    <p:extLst>
      <p:ext uri="{BB962C8B-B14F-4D97-AF65-F5344CB8AC3E}">
        <p14:creationId xmlns:p14="http://schemas.microsoft.com/office/powerpoint/2010/main" val="708419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Primer lažnega oglasa. Podatki in fotografije so lahko povsem izmišljeni in ukradeni. Zato ni nujno, da v oglasu za nek prehrambni dodatek dejansko nastopa zdravnik. Samo zato, ker oglas vzbuja občutek, da za njim stoji nekdo z avtoriteto, še ne pomeni, da ni lažen. </a:t>
            </a:r>
          </a:p>
        </p:txBody>
      </p:sp>
      <p:sp>
        <p:nvSpPr>
          <p:cNvPr id="4" name="Slide Number Placeholder 3"/>
          <p:cNvSpPr>
            <a:spLocks noGrp="1"/>
          </p:cNvSpPr>
          <p:nvPr>
            <p:ph type="sldNum" sz="quarter" idx="5"/>
          </p:nvPr>
        </p:nvSpPr>
        <p:spPr/>
        <p:txBody>
          <a:bodyPr/>
          <a:lstStyle/>
          <a:p>
            <a:fld id="{5D4293A0-EFFF-4036-BF09-491740022C8A}" type="slidenum">
              <a:rPr lang="sl-SI" smtClean="0"/>
              <a:t>9</a:t>
            </a:fld>
            <a:endParaRPr lang="sl-SI"/>
          </a:p>
        </p:txBody>
      </p:sp>
    </p:spTree>
    <p:extLst>
      <p:ext uri="{BB962C8B-B14F-4D97-AF65-F5344CB8AC3E}">
        <p14:creationId xmlns:p14="http://schemas.microsoft.com/office/powerpoint/2010/main" val="16260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8209D-C94F-47C6-808E-A3C5A8E638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491DF736-B2F7-47C9-9630-3CB4876634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1B9079A2-5DF1-472B-A2C9-AB8172E679CC}"/>
              </a:ext>
            </a:extLst>
          </p:cNvPr>
          <p:cNvSpPr>
            <a:spLocks noGrp="1"/>
          </p:cNvSpPr>
          <p:nvPr>
            <p:ph type="dt" sz="half" idx="10"/>
          </p:nvPr>
        </p:nvSpPr>
        <p:spPr/>
        <p:txBody>
          <a:bodyPr/>
          <a:lstStyle/>
          <a:p>
            <a:fld id="{0B825030-26D5-4CCB-B72D-0A64171F725F}" type="datetimeFigureOut">
              <a:rPr lang="sl-SI" smtClean="0"/>
              <a:t>21. 09. 2023</a:t>
            </a:fld>
            <a:endParaRPr lang="sl-SI"/>
          </a:p>
        </p:txBody>
      </p:sp>
      <p:sp>
        <p:nvSpPr>
          <p:cNvPr id="5" name="Footer Placeholder 4">
            <a:extLst>
              <a:ext uri="{FF2B5EF4-FFF2-40B4-BE49-F238E27FC236}">
                <a16:creationId xmlns:a16="http://schemas.microsoft.com/office/drawing/2014/main" id="{01867507-14B7-4107-9FE5-ED7B3F3935A7}"/>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9BEC0B77-5A51-42E2-97F1-B33C3B2368C2}"/>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2443447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C3168-D0B6-4CC3-9B61-24475B0E20DF}"/>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1612C6E1-998E-4A65-9DE3-B087F2475F0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9D0D95C-DBBA-4182-81C2-F95FE65DD378}"/>
              </a:ext>
            </a:extLst>
          </p:cNvPr>
          <p:cNvSpPr>
            <a:spLocks noGrp="1"/>
          </p:cNvSpPr>
          <p:nvPr>
            <p:ph type="dt" sz="half" idx="10"/>
          </p:nvPr>
        </p:nvSpPr>
        <p:spPr/>
        <p:txBody>
          <a:bodyPr/>
          <a:lstStyle/>
          <a:p>
            <a:fld id="{0B825030-26D5-4CCB-B72D-0A64171F725F}" type="datetimeFigureOut">
              <a:rPr lang="sl-SI" smtClean="0"/>
              <a:t>21. 09. 2023</a:t>
            </a:fld>
            <a:endParaRPr lang="sl-SI"/>
          </a:p>
        </p:txBody>
      </p:sp>
      <p:sp>
        <p:nvSpPr>
          <p:cNvPr id="5" name="Footer Placeholder 4">
            <a:extLst>
              <a:ext uri="{FF2B5EF4-FFF2-40B4-BE49-F238E27FC236}">
                <a16:creationId xmlns:a16="http://schemas.microsoft.com/office/drawing/2014/main" id="{875EE8BC-7F20-4B78-9E70-62F8AC6A8989}"/>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C2277E81-84F1-4EC1-9691-A5B5971F582A}"/>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661933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BDC064-0131-4227-8F4B-64CF11908C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F19A8E34-75EB-498A-87AD-9A4FB083313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06F3A6A8-5BFF-40CA-9EBD-7F2B439D8511}"/>
              </a:ext>
            </a:extLst>
          </p:cNvPr>
          <p:cNvSpPr>
            <a:spLocks noGrp="1"/>
          </p:cNvSpPr>
          <p:nvPr>
            <p:ph type="dt" sz="half" idx="10"/>
          </p:nvPr>
        </p:nvSpPr>
        <p:spPr/>
        <p:txBody>
          <a:bodyPr/>
          <a:lstStyle/>
          <a:p>
            <a:fld id="{0B825030-26D5-4CCB-B72D-0A64171F725F}" type="datetimeFigureOut">
              <a:rPr lang="sl-SI" smtClean="0"/>
              <a:t>21. 09. 2023</a:t>
            </a:fld>
            <a:endParaRPr lang="sl-SI"/>
          </a:p>
        </p:txBody>
      </p:sp>
      <p:sp>
        <p:nvSpPr>
          <p:cNvPr id="5" name="Footer Placeholder 4">
            <a:extLst>
              <a:ext uri="{FF2B5EF4-FFF2-40B4-BE49-F238E27FC236}">
                <a16:creationId xmlns:a16="http://schemas.microsoft.com/office/drawing/2014/main" id="{2FB4C3F9-FA13-4276-897B-1EEB6F7016CB}"/>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9843ABEE-A356-42FD-BF65-70D8297CA321}"/>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355651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1CAE-516B-4FC1-8313-EBDB1E3429CA}"/>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C1102C74-524F-4F87-838F-19D57D2F8D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F5E0D42-2D8B-444C-90FA-9EB6D1141F14}"/>
              </a:ext>
            </a:extLst>
          </p:cNvPr>
          <p:cNvSpPr>
            <a:spLocks noGrp="1"/>
          </p:cNvSpPr>
          <p:nvPr>
            <p:ph type="dt" sz="half" idx="10"/>
          </p:nvPr>
        </p:nvSpPr>
        <p:spPr/>
        <p:txBody>
          <a:bodyPr/>
          <a:lstStyle/>
          <a:p>
            <a:fld id="{0B825030-26D5-4CCB-B72D-0A64171F725F}" type="datetimeFigureOut">
              <a:rPr lang="sl-SI" smtClean="0"/>
              <a:t>21. 09. 2023</a:t>
            </a:fld>
            <a:endParaRPr lang="sl-SI"/>
          </a:p>
        </p:txBody>
      </p:sp>
      <p:sp>
        <p:nvSpPr>
          <p:cNvPr id="5" name="Footer Placeholder 4">
            <a:extLst>
              <a:ext uri="{FF2B5EF4-FFF2-40B4-BE49-F238E27FC236}">
                <a16:creationId xmlns:a16="http://schemas.microsoft.com/office/drawing/2014/main" id="{7FD5330A-9B3F-449A-963B-9ED17661FB29}"/>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66D95CF4-93A0-4039-A33F-6DECA83F92CC}"/>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1927330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51847-F105-4E24-90D6-2668E5D954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64E40072-7DEF-4CC7-B7B3-D469633E10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EE5978-DB7E-403D-95F1-F82A42567D12}"/>
              </a:ext>
            </a:extLst>
          </p:cNvPr>
          <p:cNvSpPr>
            <a:spLocks noGrp="1"/>
          </p:cNvSpPr>
          <p:nvPr>
            <p:ph type="dt" sz="half" idx="10"/>
          </p:nvPr>
        </p:nvSpPr>
        <p:spPr/>
        <p:txBody>
          <a:bodyPr/>
          <a:lstStyle/>
          <a:p>
            <a:fld id="{0B825030-26D5-4CCB-B72D-0A64171F725F}" type="datetimeFigureOut">
              <a:rPr lang="sl-SI" smtClean="0"/>
              <a:t>21. 09. 2023</a:t>
            </a:fld>
            <a:endParaRPr lang="sl-SI"/>
          </a:p>
        </p:txBody>
      </p:sp>
      <p:sp>
        <p:nvSpPr>
          <p:cNvPr id="5" name="Footer Placeholder 4">
            <a:extLst>
              <a:ext uri="{FF2B5EF4-FFF2-40B4-BE49-F238E27FC236}">
                <a16:creationId xmlns:a16="http://schemas.microsoft.com/office/drawing/2014/main" id="{5EF81CC5-E4F5-4697-9800-5DEBF47DAD70}"/>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F6A253E2-3538-4EDB-8A36-26104DF0A295}"/>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1351005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D938A-0CC7-4935-BC7D-C9355D61EE14}"/>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576631D3-5AB4-4BD7-89D7-6A87EC49278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78404DED-A25A-442D-8F9D-1D7FC415DE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1CE0873C-8261-4EA0-8C82-CB3D8BA05070}"/>
              </a:ext>
            </a:extLst>
          </p:cNvPr>
          <p:cNvSpPr>
            <a:spLocks noGrp="1"/>
          </p:cNvSpPr>
          <p:nvPr>
            <p:ph type="dt" sz="half" idx="10"/>
          </p:nvPr>
        </p:nvSpPr>
        <p:spPr/>
        <p:txBody>
          <a:bodyPr/>
          <a:lstStyle/>
          <a:p>
            <a:fld id="{0B825030-26D5-4CCB-B72D-0A64171F725F}" type="datetimeFigureOut">
              <a:rPr lang="sl-SI" smtClean="0"/>
              <a:t>21. 09. 2023</a:t>
            </a:fld>
            <a:endParaRPr lang="sl-SI"/>
          </a:p>
        </p:txBody>
      </p:sp>
      <p:sp>
        <p:nvSpPr>
          <p:cNvPr id="6" name="Footer Placeholder 5">
            <a:extLst>
              <a:ext uri="{FF2B5EF4-FFF2-40B4-BE49-F238E27FC236}">
                <a16:creationId xmlns:a16="http://schemas.microsoft.com/office/drawing/2014/main" id="{5E7065F1-8F63-4DB3-95D4-5D64FB9815BB}"/>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876610E0-5F28-4512-BC35-FBE53EC2A6F4}"/>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665675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3779-3F6E-4115-B141-E887B4EB9336}"/>
              </a:ext>
            </a:extLst>
          </p:cNvPr>
          <p:cNvSpPr>
            <a:spLocks noGrp="1"/>
          </p:cNvSpPr>
          <p:nvPr>
            <p:ph type="title"/>
          </p:nvPr>
        </p:nvSpPr>
        <p:spPr>
          <a:xfrm>
            <a:off x="839788" y="365125"/>
            <a:ext cx="105156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CAAF4F6F-DA7E-4E6E-BEE9-B6B1BD2D31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91C529-5E9A-4E70-9749-80039EBE8FE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3E698489-79F9-4A8C-8BAB-261DAFCB6B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A406FC-38AE-41EB-B780-FE7C50FBF7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77301616-71A2-4FE7-A5BF-CF46A36F7F3F}"/>
              </a:ext>
            </a:extLst>
          </p:cNvPr>
          <p:cNvSpPr>
            <a:spLocks noGrp="1"/>
          </p:cNvSpPr>
          <p:nvPr>
            <p:ph type="dt" sz="half" idx="10"/>
          </p:nvPr>
        </p:nvSpPr>
        <p:spPr/>
        <p:txBody>
          <a:bodyPr/>
          <a:lstStyle/>
          <a:p>
            <a:fld id="{0B825030-26D5-4CCB-B72D-0A64171F725F}" type="datetimeFigureOut">
              <a:rPr lang="sl-SI" smtClean="0"/>
              <a:t>21. 09. 2023</a:t>
            </a:fld>
            <a:endParaRPr lang="sl-SI"/>
          </a:p>
        </p:txBody>
      </p:sp>
      <p:sp>
        <p:nvSpPr>
          <p:cNvPr id="8" name="Footer Placeholder 7">
            <a:extLst>
              <a:ext uri="{FF2B5EF4-FFF2-40B4-BE49-F238E27FC236}">
                <a16:creationId xmlns:a16="http://schemas.microsoft.com/office/drawing/2014/main" id="{D99824CD-D475-4493-AC87-D1E64E6A6C6E}"/>
              </a:ext>
            </a:extLst>
          </p:cNvPr>
          <p:cNvSpPr>
            <a:spLocks noGrp="1"/>
          </p:cNvSpPr>
          <p:nvPr>
            <p:ph type="ftr" sz="quarter" idx="11"/>
          </p:nvPr>
        </p:nvSpPr>
        <p:spPr/>
        <p:txBody>
          <a:bodyPr/>
          <a:lstStyle/>
          <a:p>
            <a:endParaRPr lang="sl-SI"/>
          </a:p>
        </p:txBody>
      </p:sp>
      <p:sp>
        <p:nvSpPr>
          <p:cNvPr id="9" name="Slide Number Placeholder 8">
            <a:extLst>
              <a:ext uri="{FF2B5EF4-FFF2-40B4-BE49-F238E27FC236}">
                <a16:creationId xmlns:a16="http://schemas.microsoft.com/office/drawing/2014/main" id="{CCCB74E6-373D-4A35-A56B-358623207920}"/>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344542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C609-3F2B-4FBE-8E6A-F4AED0FFC0BC}"/>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1A199C18-1BA2-48D9-82D9-01E7CE7F669C}"/>
              </a:ext>
            </a:extLst>
          </p:cNvPr>
          <p:cNvSpPr>
            <a:spLocks noGrp="1"/>
          </p:cNvSpPr>
          <p:nvPr>
            <p:ph type="dt" sz="half" idx="10"/>
          </p:nvPr>
        </p:nvSpPr>
        <p:spPr/>
        <p:txBody>
          <a:bodyPr/>
          <a:lstStyle/>
          <a:p>
            <a:fld id="{0B825030-26D5-4CCB-B72D-0A64171F725F}" type="datetimeFigureOut">
              <a:rPr lang="sl-SI" smtClean="0"/>
              <a:t>21. 09. 2023</a:t>
            </a:fld>
            <a:endParaRPr lang="sl-SI"/>
          </a:p>
        </p:txBody>
      </p:sp>
      <p:sp>
        <p:nvSpPr>
          <p:cNvPr id="4" name="Footer Placeholder 3">
            <a:extLst>
              <a:ext uri="{FF2B5EF4-FFF2-40B4-BE49-F238E27FC236}">
                <a16:creationId xmlns:a16="http://schemas.microsoft.com/office/drawing/2014/main" id="{224AD8B4-2C99-47D2-A4B4-3005F1EC82F5}"/>
              </a:ext>
            </a:extLst>
          </p:cNvPr>
          <p:cNvSpPr>
            <a:spLocks noGrp="1"/>
          </p:cNvSpPr>
          <p:nvPr>
            <p:ph type="ftr" sz="quarter" idx="11"/>
          </p:nvPr>
        </p:nvSpPr>
        <p:spPr/>
        <p:txBody>
          <a:bodyPr/>
          <a:lstStyle/>
          <a:p>
            <a:endParaRPr lang="sl-SI"/>
          </a:p>
        </p:txBody>
      </p:sp>
      <p:sp>
        <p:nvSpPr>
          <p:cNvPr id="5" name="Slide Number Placeholder 4">
            <a:extLst>
              <a:ext uri="{FF2B5EF4-FFF2-40B4-BE49-F238E27FC236}">
                <a16:creationId xmlns:a16="http://schemas.microsoft.com/office/drawing/2014/main" id="{143D658E-12E9-4FF6-996F-8F38BFE3C20E}"/>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1222233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857906-8ABE-4E6D-8FC5-A6D8606FFC5D}"/>
              </a:ext>
            </a:extLst>
          </p:cNvPr>
          <p:cNvSpPr>
            <a:spLocks noGrp="1"/>
          </p:cNvSpPr>
          <p:nvPr>
            <p:ph type="dt" sz="half" idx="10"/>
          </p:nvPr>
        </p:nvSpPr>
        <p:spPr/>
        <p:txBody>
          <a:bodyPr/>
          <a:lstStyle/>
          <a:p>
            <a:fld id="{0B825030-26D5-4CCB-B72D-0A64171F725F}" type="datetimeFigureOut">
              <a:rPr lang="sl-SI" smtClean="0"/>
              <a:t>21. 09. 2023</a:t>
            </a:fld>
            <a:endParaRPr lang="sl-SI"/>
          </a:p>
        </p:txBody>
      </p:sp>
      <p:sp>
        <p:nvSpPr>
          <p:cNvPr id="3" name="Footer Placeholder 2">
            <a:extLst>
              <a:ext uri="{FF2B5EF4-FFF2-40B4-BE49-F238E27FC236}">
                <a16:creationId xmlns:a16="http://schemas.microsoft.com/office/drawing/2014/main" id="{57422967-0EA2-4D3A-938C-76F8DAD86C42}"/>
              </a:ext>
            </a:extLst>
          </p:cNvPr>
          <p:cNvSpPr>
            <a:spLocks noGrp="1"/>
          </p:cNvSpPr>
          <p:nvPr>
            <p:ph type="ftr" sz="quarter" idx="11"/>
          </p:nvPr>
        </p:nvSpPr>
        <p:spPr/>
        <p:txBody>
          <a:bodyPr/>
          <a:lstStyle/>
          <a:p>
            <a:endParaRPr lang="sl-SI"/>
          </a:p>
        </p:txBody>
      </p:sp>
      <p:sp>
        <p:nvSpPr>
          <p:cNvPr id="4" name="Slide Number Placeholder 3">
            <a:extLst>
              <a:ext uri="{FF2B5EF4-FFF2-40B4-BE49-F238E27FC236}">
                <a16:creationId xmlns:a16="http://schemas.microsoft.com/office/drawing/2014/main" id="{DC633F1A-5132-4DF5-855A-74D3E3E0B2C2}"/>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354799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9A87-ADA8-4569-8CEE-A544C5B3E4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5F73C7B3-A7DC-4F76-B3D3-78756536A4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F6A1380B-BF4C-4439-8DAC-47A607B53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D1171A-B047-4B4D-9781-D28E1A499BC9}"/>
              </a:ext>
            </a:extLst>
          </p:cNvPr>
          <p:cNvSpPr>
            <a:spLocks noGrp="1"/>
          </p:cNvSpPr>
          <p:nvPr>
            <p:ph type="dt" sz="half" idx="10"/>
          </p:nvPr>
        </p:nvSpPr>
        <p:spPr/>
        <p:txBody>
          <a:bodyPr/>
          <a:lstStyle/>
          <a:p>
            <a:fld id="{0B825030-26D5-4CCB-B72D-0A64171F725F}" type="datetimeFigureOut">
              <a:rPr lang="sl-SI" smtClean="0"/>
              <a:t>21. 09. 2023</a:t>
            </a:fld>
            <a:endParaRPr lang="sl-SI"/>
          </a:p>
        </p:txBody>
      </p:sp>
      <p:sp>
        <p:nvSpPr>
          <p:cNvPr id="6" name="Footer Placeholder 5">
            <a:extLst>
              <a:ext uri="{FF2B5EF4-FFF2-40B4-BE49-F238E27FC236}">
                <a16:creationId xmlns:a16="http://schemas.microsoft.com/office/drawing/2014/main" id="{D5731776-0E23-456D-A60C-CD2B384508A6}"/>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4D905928-032B-4EBA-AC21-E055F458899F}"/>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3581950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324A1-4871-4248-85DF-60C3A4BE96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E134BEBD-5057-4DC8-97B0-20151CD4F7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DD8585C6-8ABB-434A-8C34-D7CFD64B0F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4147AC-6A56-4C43-A617-F17AA863651D}"/>
              </a:ext>
            </a:extLst>
          </p:cNvPr>
          <p:cNvSpPr>
            <a:spLocks noGrp="1"/>
          </p:cNvSpPr>
          <p:nvPr>
            <p:ph type="dt" sz="half" idx="10"/>
          </p:nvPr>
        </p:nvSpPr>
        <p:spPr/>
        <p:txBody>
          <a:bodyPr/>
          <a:lstStyle/>
          <a:p>
            <a:fld id="{0B825030-26D5-4CCB-B72D-0A64171F725F}" type="datetimeFigureOut">
              <a:rPr lang="sl-SI" smtClean="0"/>
              <a:t>21. 09. 2023</a:t>
            </a:fld>
            <a:endParaRPr lang="sl-SI"/>
          </a:p>
        </p:txBody>
      </p:sp>
      <p:sp>
        <p:nvSpPr>
          <p:cNvPr id="6" name="Footer Placeholder 5">
            <a:extLst>
              <a:ext uri="{FF2B5EF4-FFF2-40B4-BE49-F238E27FC236}">
                <a16:creationId xmlns:a16="http://schemas.microsoft.com/office/drawing/2014/main" id="{AB39740E-F563-40EA-A059-88AB3DA964E1}"/>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A96AE308-E38C-4453-8335-4D275C5D674E}"/>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3945270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6CC854-4BCF-4D70-ADE3-17AAD52488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a:extLst>
              <a:ext uri="{FF2B5EF4-FFF2-40B4-BE49-F238E27FC236}">
                <a16:creationId xmlns:a16="http://schemas.microsoft.com/office/drawing/2014/main" id="{F975B651-51FE-4858-A944-C76DB1CD1E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BBFEB8EA-C888-47EF-919E-7E8F5BFCAE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25030-26D5-4CCB-B72D-0A64171F725F}" type="datetimeFigureOut">
              <a:rPr lang="sl-SI" smtClean="0"/>
              <a:t>21. 09. 2023</a:t>
            </a:fld>
            <a:endParaRPr lang="sl-SI"/>
          </a:p>
        </p:txBody>
      </p:sp>
      <p:sp>
        <p:nvSpPr>
          <p:cNvPr id="5" name="Footer Placeholder 4">
            <a:extLst>
              <a:ext uri="{FF2B5EF4-FFF2-40B4-BE49-F238E27FC236}">
                <a16:creationId xmlns:a16="http://schemas.microsoft.com/office/drawing/2014/main" id="{0D4A5F79-AACD-4ADE-9C64-368D18E729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a:extLst>
              <a:ext uri="{FF2B5EF4-FFF2-40B4-BE49-F238E27FC236}">
                <a16:creationId xmlns:a16="http://schemas.microsoft.com/office/drawing/2014/main" id="{70E8548C-70FD-46DC-84B9-E251E8EC68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2EAB1-C136-4F14-8913-32BCE1BAC268}" type="slidenum">
              <a:rPr lang="sl-SI" smtClean="0"/>
              <a:t>‹#›</a:t>
            </a:fld>
            <a:endParaRPr lang="sl-SI"/>
          </a:p>
        </p:txBody>
      </p:sp>
    </p:spTree>
    <p:extLst>
      <p:ext uri="{BB962C8B-B14F-4D97-AF65-F5344CB8AC3E}">
        <p14:creationId xmlns:p14="http://schemas.microsoft.com/office/powerpoint/2010/main" val="3026542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70B9-073D-4AEE-BF51-CC0484EBD609}"/>
              </a:ext>
            </a:extLst>
          </p:cNvPr>
          <p:cNvSpPr>
            <a:spLocks noGrp="1"/>
          </p:cNvSpPr>
          <p:nvPr>
            <p:ph type="ctrTitle"/>
          </p:nvPr>
        </p:nvSpPr>
        <p:spPr>
          <a:xfrm>
            <a:off x="1524000" y="1231231"/>
            <a:ext cx="9144000" cy="2824164"/>
          </a:xfrm>
        </p:spPr>
        <p:txBody>
          <a:bodyPr>
            <a:noAutofit/>
          </a:bodyPr>
          <a:lstStyle/>
          <a:p>
            <a:endParaRPr lang="sl-SI" sz="7200" dirty="0"/>
          </a:p>
        </p:txBody>
      </p:sp>
      <p:sp>
        <p:nvSpPr>
          <p:cNvPr id="3" name="Subtitle 2">
            <a:extLst>
              <a:ext uri="{FF2B5EF4-FFF2-40B4-BE49-F238E27FC236}">
                <a16:creationId xmlns:a16="http://schemas.microsoft.com/office/drawing/2014/main" id="{9803376E-7770-4088-9BB7-D83B2BD2AA31}"/>
              </a:ext>
            </a:extLst>
          </p:cNvPr>
          <p:cNvSpPr>
            <a:spLocks noGrp="1"/>
          </p:cNvSpPr>
          <p:nvPr>
            <p:ph type="subTitle" idx="1"/>
          </p:nvPr>
        </p:nvSpPr>
        <p:spPr>
          <a:xfrm>
            <a:off x="1524000" y="4516439"/>
            <a:ext cx="9144000" cy="1655762"/>
          </a:xfrm>
        </p:spPr>
        <p:txBody>
          <a:bodyPr>
            <a:noAutofit/>
          </a:bodyPr>
          <a:lstStyle/>
          <a:p>
            <a:endParaRPr lang="sl-SI" sz="4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16F31F4-F455-4FF7-A91E-A6E0D9D83A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75650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D32AD2-D8DB-4AEB-BCB8-86C45BEF5FC4}"/>
              </a:ext>
            </a:extLst>
          </p:cNvPr>
          <p:cNvPicPr>
            <a:picLocks noChangeAspect="1"/>
          </p:cNvPicPr>
          <p:nvPr/>
        </p:nvPicPr>
        <p:blipFill rotWithShape="1">
          <a:blip r:embed="rId3">
            <a:extLst>
              <a:ext uri="{28A0092B-C50C-407E-A947-70E740481C1C}">
                <a14:useLocalDpi xmlns:a14="http://schemas.microsoft.com/office/drawing/2010/main" val="0"/>
              </a:ext>
            </a:extLst>
          </a:blip>
          <a:srcRect l="23920" r="20911"/>
          <a:stretch/>
        </p:blipFill>
        <p:spPr>
          <a:xfrm>
            <a:off x="7678615" y="0"/>
            <a:ext cx="4513385" cy="6858000"/>
          </a:xfrm>
          <a:prstGeom prst="rect">
            <a:avLst/>
          </a:prstGeom>
        </p:spPr>
      </p:pic>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365125"/>
            <a:ext cx="10515600" cy="1325563"/>
          </a:xfrm>
        </p:spPr>
        <p:txBody>
          <a:bodyPr>
            <a:normAutofit/>
          </a:bodyPr>
          <a:lstStyle/>
          <a:p>
            <a:r>
              <a:rPr lang="sl-SI" sz="4800" dirty="0">
                <a:solidFill>
                  <a:schemeClr val="tx1">
                    <a:lumMod val="65000"/>
                    <a:lumOff val="35000"/>
                  </a:schemeClr>
                </a:solidFill>
                <a:latin typeface="Arial" panose="020B0604020202020204" pitchFamily="34" charset="0"/>
                <a:cs typeface="Arial" panose="020B0604020202020204" pitchFamily="34" charset="0"/>
              </a:rPr>
              <a:t>PRODAJA PREK SPLETA</a:t>
            </a:r>
          </a:p>
        </p:txBody>
      </p:sp>
      <p:sp>
        <p:nvSpPr>
          <p:cNvPr id="6" name="Rectangle 5">
            <a:extLst>
              <a:ext uri="{FF2B5EF4-FFF2-40B4-BE49-F238E27FC236}">
                <a16:creationId xmlns:a16="http://schemas.microsoft.com/office/drawing/2014/main" id="{3201AC50-0482-483D-B4A8-6CB5011C1510}"/>
              </a:ext>
            </a:extLst>
          </p:cNvPr>
          <p:cNvSpPr/>
          <p:nvPr/>
        </p:nvSpPr>
        <p:spPr>
          <a:xfrm>
            <a:off x="635000" y="2117118"/>
            <a:ext cx="5321300" cy="3108543"/>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Nenavadne ponudbe s kurirjem so prevara.</a:t>
            </a:r>
          </a:p>
          <a:p>
            <a:endParaRPr lang="sl-SI" sz="2800" dirty="0">
              <a:latin typeface="Arial "/>
              <a:ea typeface="Calibri" panose="020F0502020204030204" pitchFamily="34" charset="0"/>
              <a:cs typeface="Times New Roman" panose="02020603050405020304" pitchFamily="18" charset="0"/>
            </a:endParaRPr>
          </a:p>
          <a:p>
            <a:r>
              <a:rPr lang="sl-SI" sz="2800" dirty="0">
                <a:latin typeface="Arial "/>
                <a:ea typeface="Calibri" panose="020F0502020204030204" pitchFamily="34" charset="0"/>
                <a:cs typeface="Times New Roman" panose="02020603050405020304" pitchFamily="18" charset="0"/>
              </a:rPr>
              <a:t>Ne klikajte in ne vpisujte podatkov kreditne kartice prek posredovane povezave.</a:t>
            </a:r>
          </a:p>
          <a:p>
            <a:pPr marL="457200" indent="-457200">
              <a:buFont typeface="Arial" panose="020B0604020202020204" pitchFamily="34" charset="0"/>
              <a:buChar char="•"/>
            </a:pPr>
            <a:endParaRPr lang="sl-SI" sz="2800" dirty="0">
              <a:latin typeface="Arial "/>
            </a:endParaRPr>
          </a:p>
        </p:txBody>
      </p:sp>
    </p:spTree>
    <p:extLst>
      <p:ext uri="{BB962C8B-B14F-4D97-AF65-F5344CB8AC3E}">
        <p14:creationId xmlns:p14="http://schemas.microsoft.com/office/powerpoint/2010/main" val="2941945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7B57BD-3E73-4067-952E-02E11C5E3276}"/>
              </a:ext>
            </a:extLst>
          </p:cNvPr>
          <p:cNvPicPr>
            <a:picLocks noChangeAspect="1"/>
          </p:cNvPicPr>
          <p:nvPr/>
        </p:nvPicPr>
        <p:blipFill>
          <a:blip r:embed="rId3"/>
          <a:stretch>
            <a:fillRect/>
          </a:stretch>
        </p:blipFill>
        <p:spPr>
          <a:xfrm>
            <a:off x="847296" y="1572352"/>
            <a:ext cx="10497408" cy="3713295"/>
          </a:xfrm>
          <a:prstGeom prst="rect">
            <a:avLst/>
          </a:prstGeom>
        </p:spPr>
      </p:pic>
    </p:spTree>
    <p:extLst>
      <p:ext uri="{BB962C8B-B14F-4D97-AF65-F5344CB8AC3E}">
        <p14:creationId xmlns:p14="http://schemas.microsoft.com/office/powerpoint/2010/main" val="956953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6DC6AB1-E88F-42AA-8EF0-D9CCDE48F2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42810" y="1156055"/>
            <a:ext cx="6213613" cy="4545890"/>
          </a:xfrm>
          <a:prstGeom prst="rect">
            <a:avLst/>
          </a:prstGeom>
        </p:spPr>
      </p:pic>
      <p:sp>
        <p:nvSpPr>
          <p:cNvPr id="5" name="Content Placeholder 5">
            <a:extLst>
              <a:ext uri="{FF2B5EF4-FFF2-40B4-BE49-F238E27FC236}">
                <a16:creationId xmlns:a16="http://schemas.microsoft.com/office/drawing/2014/main" id="{11BED9B5-532B-4A1C-8D9C-3E193206BCB2}"/>
              </a:ext>
            </a:extLst>
          </p:cNvPr>
          <p:cNvSpPr txBox="1">
            <a:spLocks/>
          </p:cNvSpPr>
          <p:nvPr/>
        </p:nvSpPr>
        <p:spPr>
          <a:xfrm>
            <a:off x="335577" y="2973846"/>
            <a:ext cx="5408234" cy="2332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b="1" dirty="0">
                <a:solidFill>
                  <a:schemeClr val="tx1">
                    <a:lumMod val="75000"/>
                    <a:lumOff val="25000"/>
                  </a:schemeClr>
                </a:solidFill>
                <a:latin typeface="Arial" panose="020B0604020202020204" pitchFamily="34" charset="0"/>
                <a:cs typeface="Arial" panose="020B0604020202020204" pitchFamily="34" charset="0"/>
              </a:rPr>
              <a:t>Za več nasvetov o spletni varnosti obiščite www.varninainternetu.si</a:t>
            </a:r>
          </a:p>
        </p:txBody>
      </p:sp>
    </p:spTree>
    <p:extLst>
      <p:ext uri="{BB962C8B-B14F-4D97-AF65-F5344CB8AC3E}">
        <p14:creationId xmlns:p14="http://schemas.microsoft.com/office/powerpoint/2010/main" val="370031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412750"/>
            <a:ext cx="10515600" cy="1325563"/>
          </a:xfrm>
        </p:spPr>
        <p:txBody>
          <a:bodyPr>
            <a:normAutofit/>
          </a:bodyPr>
          <a:lstStyle/>
          <a:p>
            <a:r>
              <a:rPr lang="sl-SI" dirty="0">
                <a:solidFill>
                  <a:schemeClr val="tx1">
                    <a:lumMod val="65000"/>
                    <a:lumOff val="35000"/>
                  </a:schemeClr>
                </a:solidFill>
                <a:latin typeface="Arial" panose="020B0604020202020204" pitchFamily="34" charset="0"/>
                <a:cs typeface="Arial" panose="020B0604020202020204" pitchFamily="34" charset="0"/>
              </a:rPr>
              <a:t>SPLETNO NAKUPOVANJE</a:t>
            </a:r>
          </a:p>
        </p:txBody>
      </p:sp>
      <p:sp>
        <p:nvSpPr>
          <p:cNvPr id="8" name="Rectangle 7">
            <a:extLst>
              <a:ext uri="{FF2B5EF4-FFF2-40B4-BE49-F238E27FC236}">
                <a16:creationId xmlns:a16="http://schemas.microsoft.com/office/drawing/2014/main" id="{FDC9E5CC-A4EB-4CB0-8FE1-F70AE7BAEBCB}"/>
              </a:ext>
            </a:extLst>
          </p:cNvPr>
          <p:cNvSpPr/>
          <p:nvPr/>
        </p:nvSpPr>
        <p:spPr>
          <a:xfrm>
            <a:off x="635000" y="2577288"/>
            <a:ext cx="6248400" cy="2246769"/>
          </a:xfrm>
          <a:prstGeom prst="rect">
            <a:avLst/>
          </a:prstGeom>
        </p:spPr>
        <p:txBody>
          <a:bodyPr wrap="square">
            <a:spAutoFit/>
          </a:bodyPr>
          <a:lstStyle/>
          <a:p>
            <a:r>
              <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rPr>
              <a:t>Nakupovanje prek spleta je lahko praktično in enostavno.</a:t>
            </a:r>
          </a:p>
          <a:p>
            <a:endParaRPr lang="sl-SI" sz="2800" dirty="0">
              <a:solidFill>
                <a:srgbClr val="CF4520"/>
              </a:solidFill>
              <a:latin typeface="Arial "/>
              <a:ea typeface="Calibri" panose="020F0502020204030204" pitchFamily="34" charset="0"/>
              <a:cs typeface="Times New Roman" panose="02020603050405020304" pitchFamily="18" charset="0"/>
            </a:endParaRPr>
          </a:p>
          <a:p>
            <a:r>
              <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rPr>
              <a:t>Izognite se prevari in pred nakupom preverite spletno trgovino.</a:t>
            </a:r>
          </a:p>
        </p:txBody>
      </p:sp>
      <p:pic>
        <p:nvPicPr>
          <p:cNvPr id="4" name="Picture 3">
            <a:extLst>
              <a:ext uri="{FF2B5EF4-FFF2-40B4-BE49-F238E27FC236}">
                <a16:creationId xmlns:a16="http://schemas.microsoft.com/office/drawing/2014/main" id="{DDEF34B9-41EF-42BE-A17C-ADFBEB016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105" y="1828186"/>
            <a:ext cx="5507665" cy="4617064"/>
          </a:xfrm>
          <a:prstGeom prst="rect">
            <a:avLst/>
          </a:prstGeom>
        </p:spPr>
      </p:pic>
    </p:spTree>
    <p:extLst>
      <p:ext uri="{BB962C8B-B14F-4D97-AF65-F5344CB8AC3E}">
        <p14:creationId xmlns:p14="http://schemas.microsoft.com/office/powerpoint/2010/main" val="2066281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412750"/>
            <a:ext cx="10515600" cy="1325563"/>
          </a:xfrm>
        </p:spPr>
        <p:txBody>
          <a:bodyPr>
            <a:normAutofit/>
          </a:bodyPr>
          <a:lstStyle/>
          <a:p>
            <a:r>
              <a:rPr lang="sl-SI" dirty="0">
                <a:solidFill>
                  <a:schemeClr val="tx1">
                    <a:lumMod val="65000"/>
                    <a:lumOff val="35000"/>
                  </a:schemeClr>
                </a:solidFill>
                <a:latin typeface="Arial" panose="020B0604020202020204" pitchFamily="34" charset="0"/>
                <a:cs typeface="Arial" panose="020B0604020202020204" pitchFamily="34" charset="0"/>
              </a:rPr>
              <a:t>LAŽNE SPLETNE TRGOVINE</a:t>
            </a:r>
          </a:p>
        </p:txBody>
      </p:sp>
      <p:pic>
        <p:nvPicPr>
          <p:cNvPr id="5" name="Picture 4">
            <a:extLst>
              <a:ext uri="{FF2B5EF4-FFF2-40B4-BE49-F238E27FC236}">
                <a16:creationId xmlns:a16="http://schemas.microsoft.com/office/drawing/2014/main" id="{8DE747BF-DC69-4666-9D46-03F4EA0EBA63}"/>
              </a:ext>
            </a:extLst>
          </p:cNvPr>
          <p:cNvPicPr>
            <a:picLocks noChangeAspect="1"/>
          </p:cNvPicPr>
          <p:nvPr/>
        </p:nvPicPr>
        <p:blipFill rotWithShape="1">
          <a:blip r:embed="rId3">
            <a:extLst>
              <a:ext uri="{28A0092B-C50C-407E-A947-70E740481C1C}">
                <a14:useLocalDpi xmlns:a14="http://schemas.microsoft.com/office/drawing/2010/main" val="0"/>
              </a:ext>
            </a:extLst>
          </a:blip>
          <a:srcRect t="22393"/>
          <a:stretch/>
        </p:blipFill>
        <p:spPr>
          <a:xfrm>
            <a:off x="3770923" y="1336429"/>
            <a:ext cx="8180863" cy="5322277"/>
          </a:xfrm>
          <a:prstGeom prst="rect">
            <a:avLst/>
          </a:prstGeom>
        </p:spPr>
      </p:pic>
      <p:sp>
        <p:nvSpPr>
          <p:cNvPr id="7" name="Rectangle 6">
            <a:extLst>
              <a:ext uri="{FF2B5EF4-FFF2-40B4-BE49-F238E27FC236}">
                <a16:creationId xmlns:a16="http://schemas.microsoft.com/office/drawing/2014/main" id="{3A65C4A5-AE79-44C5-ADEE-EC159130461B}"/>
              </a:ext>
            </a:extLst>
          </p:cNvPr>
          <p:cNvSpPr/>
          <p:nvPr/>
        </p:nvSpPr>
        <p:spPr>
          <a:xfrm>
            <a:off x="635000" y="2612572"/>
            <a:ext cx="3514969" cy="3108543"/>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Preverite podjetje, ki stoji za spletno trgovino.</a:t>
            </a:r>
          </a:p>
          <a:p>
            <a:endPar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endParaRPr>
          </a:p>
          <a:p>
            <a:r>
              <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rPr>
              <a:t>Plačilo po povzetju ne zaščiti pred prevaro.</a:t>
            </a:r>
          </a:p>
        </p:txBody>
      </p:sp>
    </p:spTree>
    <p:extLst>
      <p:ext uri="{BB962C8B-B14F-4D97-AF65-F5344CB8AC3E}">
        <p14:creationId xmlns:p14="http://schemas.microsoft.com/office/powerpoint/2010/main" val="2893382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C9E5CC-A4EB-4CB0-8FE1-F70AE7BAEBCB}"/>
              </a:ext>
            </a:extLst>
          </p:cNvPr>
          <p:cNvSpPr/>
          <p:nvPr/>
        </p:nvSpPr>
        <p:spPr>
          <a:xfrm>
            <a:off x="435708" y="977863"/>
            <a:ext cx="5027246" cy="954107"/>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Lažnim trgovinam so goljufi dodali »lokalno noto«. </a:t>
            </a:r>
            <a:endPar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358698F-6CA9-4B81-8431-0B43B587A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2954" y="977863"/>
            <a:ext cx="6524923" cy="5469829"/>
          </a:xfrm>
          <a:prstGeom prst="rect">
            <a:avLst/>
          </a:prstGeom>
        </p:spPr>
      </p:pic>
      <p:pic>
        <p:nvPicPr>
          <p:cNvPr id="7" name="Picture 6">
            <a:extLst>
              <a:ext uri="{FF2B5EF4-FFF2-40B4-BE49-F238E27FC236}">
                <a16:creationId xmlns:a16="http://schemas.microsoft.com/office/drawing/2014/main" id="{B182A13E-7DC3-4DD6-B8A5-6B25BE1EEC1C}"/>
              </a:ext>
            </a:extLst>
          </p:cNvPr>
          <p:cNvPicPr>
            <a:picLocks noChangeAspect="1"/>
          </p:cNvPicPr>
          <p:nvPr/>
        </p:nvPicPr>
        <p:blipFill rotWithShape="1">
          <a:blip r:embed="rId4">
            <a:extLst>
              <a:ext uri="{28A0092B-C50C-407E-A947-70E740481C1C}">
                <a14:useLocalDpi xmlns:a14="http://schemas.microsoft.com/office/drawing/2010/main" val="0"/>
              </a:ext>
            </a:extLst>
          </a:blip>
          <a:srcRect l="-1016" t="1" r="62480" b="49345"/>
          <a:stretch/>
        </p:blipFill>
        <p:spPr>
          <a:xfrm>
            <a:off x="435707" y="2290287"/>
            <a:ext cx="3772877" cy="4157405"/>
          </a:xfrm>
          <a:prstGeom prst="rect">
            <a:avLst/>
          </a:prstGeom>
        </p:spPr>
      </p:pic>
    </p:spTree>
    <p:extLst>
      <p:ext uri="{BB962C8B-B14F-4D97-AF65-F5344CB8AC3E}">
        <p14:creationId xmlns:p14="http://schemas.microsoft.com/office/powerpoint/2010/main" val="1732506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412750"/>
            <a:ext cx="10515600" cy="1325563"/>
          </a:xfrm>
        </p:spPr>
        <p:txBody>
          <a:bodyPr>
            <a:normAutofit/>
          </a:bodyPr>
          <a:lstStyle/>
          <a:p>
            <a:r>
              <a:rPr lang="sl-SI" dirty="0">
                <a:solidFill>
                  <a:schemeClr val="tx1">
                    <a:lumMod val="65000"/>
                    <a:lumOff val="35000"/>
                  </a:schemeClr>
                </a:solidFill>
                <a:latin typeface="Arial" panose="020B0604020202020204" pitchFamily="34" charset="0"/>
                <a:cs typeface="Arial" panose="020B0604020202020204" pitchFamily="34" charset="0"/>
              </a:rPr>
              <a:t>VELIKE OBLJUBE</a:t>
            </a:r>
          </a:p>
        </p:txBody>
      </p:sp>
      <p:sp>
        <p:nvSpPr>
          <p:cNvPr id="7" name="Rectangle 6">
            <a:extLst>
              <a:ext uri="{FF2B5EF4-FFF2-40B4-BE49-F238E27FC236}">
                <a16:creationId xmlns:a16="http://schemas.microsoft.com/office/drawing/2014/main" id="{3A65C4A5-AE79-44C5-ADEE-EC159130461B}"/>
              </a:ext>
            </a:extLst>
          </p:cNvPr>
          <p:cNvSpPr/>
          <p:nvPr/>
        </p:nvSpPr>
        <p:spPr>
          <a:xfrm>
            <a:off x="635000" y="2185495"/>
            <a:ext cx="4792785" cy="3539430"/>
          </a:xfrm>
          <a:prstGeom prst="rect">
            <a:avLst/>
          </a:prstGeom>
        </p:spPr>
        <p:txBody>
          <a:bodyPr wrap="square">
            <a:spAutoFit/>
          </a:bodyPr>
          <a:lstStyle/>
          <a:p>
            <a:r>
              <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rPr>
              <a:t>Če se cene močno razlikujejo od cen v drugih trgovinah, je to lahko znak, da gre za prevaro.</a:t>
            </a:r>
          </a:p>
          <a:p>
            <a:endPar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endParaRPr>
          </a:p>
          <a:p>
            <a:r>
              <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rPr>
              <a:t>Vsi artikli so na voljo, v več barvah, dostava je brezplačna po celem svetu.</a:t>
            </a:r>
          </a:p>
        </p:txBody>
      </p:sp>
      <p:pic>
        <p:nvPicPr>
          <p:cNvPr id="4" name="Picture 3">
            <a:extLst>
              <a:ext uri="{FF2B5EF4-FFF2-40B4-BE49-F238E27FC236}">
                <a16:creationId xmlns:a16="http://schemas.microsoft.com/office/drawing/2014/main" id="{9A293FBC-C927-4DC1-A44E-98F021F2A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0768" y="1207477"/>
            <a:ext cx="6331355" cy="5307562"/>
          </a:xfrm>
          <a:prstGeom prst="rect">
            <a:avLst/>
          </a:prstGeom>
        </p:spPr>
      </p:pic>
    </p:spTree>
    <p:extLst>
      <p:ext uri="{BB962C8B-B14F-4D97-AF65-F5344CB8AC3E}">
        <p14:creationId xmlns:p14="http://schemas.microsoft.com/office/powerpoint/2010/main" val="3778415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412750"/>
            <a:ext cx="10515600" cy="1325563"/>
          </a:xfrm>
        </p:spPr>
        <p:txBody>
          <a:bodyPr>
            <a:normAutofit/>
          </a:bodyPr>
          <a:lstStyle/>
          <a:p>
            <a:r>
              <a:rPr lang="sl-SI" dirty="0">
                <a:solidFill>
                  <a:schemeClr val="tx1">
                    <a:lumMod val="65000"/>
                    <a:lumOff val="35000"/>
                  </a:schemeClr>
                </a:solidFill>
                <a:latin typeface="Arial" panose="020B0604020202020204" pitchFamily="34" charset="0"/>
                <a:cs typeface="Arial" panose="020B0604020202020204" pitchFamily="34" charset="0"/>
              </a:rPr>
              <a:t>PREVERITE DOMENO</a:t>
            </a:r>
          </a:p>
        </p:txBody>
      </p:sp>
      <p:sp>
        <p:nvSpPr>
          <p:cNvPr id="7" name="Rectangle 6">
            <a:extLst>
              <a:ext uri="{FF2B5EF4-FFF2-40B4-BE49-F238E27FC236}">
                <a16:creationId xmlns:a16="http://schemas.microsoft.com/office/drawing/2014/main" id="{3A65C4A5-AE79-44C5-ADEE-EC159130461B}"/>
              </a:ext>
            </a:extLst>
          </p:cNvPr>
          <p:cNvSpPr/>
          <p:nvPr/>
        </p:nvSpPr>
        <p:spPr>
          <a:xfrm>
            <a:off x="635001" y="2173772"/>
            <a:ext cx="5238262" cy="2677656"/>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Preverite domeno spletne trgovine na </a:t>
            </a:r>
            <a:r>
              <a:rPr lang="sl-SI" sz="2800" b="1" dirty="0">
                <a:latin typeface="Arial "/>
                <a:ea typeface="Calibri" panose="020F0502020204030204" pitchFamily="34" charset="0"/>
                <a:cs typeface="Times New Roman" panose="02020603050405020304" pitchFamily="18" charset="0"/>
              </a:rPr>
              <a:t>whois.domaintools.com</a:t>
            </a:r>
          </a:p>
          <a:p>
            <a:endParaRPr lang="sl-SI" sz="2800" b="1" dirty="0">
              <a:solidFill>
                <a:schemeClr val="tx1">
                  <a:lumMod val="75000"/>
                  <a:lumOff val="25000"/>
                </a:schemeClr>
              </a:solidFill>
              <a:latin typeface="Arial "/>
              <a:ea typeface="Calibri" panose="020F0502020204030204" pitchFamily="34" charset="0"/>
              <a:cs typeface="Times New Roman" panose="02020603050405020304" pitchFamily="18" charset="0"/>
            </a:endParaRPr>
          </a:p>
          <a:p>
            <a:r>
              <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rPr>
              <a:t>Oglas ni zagotovilo, da je nakupovanje varno.</a:t>
            </a:r>
          </a:p>
        </p:txBody>
      </p:sp>
      <p:pic>
        <p:nvPicPr>
          <p:cNvPr id="4" name="Picture 3">
            <a:extLst>
              <a:ext uri="{FF2B5EF4-FFF2-40B4-BE49-F238E27FC236}">
                <a16:creationId xmlns:a16="http://schemas.microsoft.com/office/drawing/2014/main" id="{EC22DF93-1AD6-47C5-A08E-33AE202E1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3738" y="1436110"/>
            <a:ext cx="6355862" cy="5328106"/>
          </a:xfrm>
          <a:prstGeom prst="rect">
            <a:avLst/>
          </a:prstGeom>
        </p:spPr>
      </p:pic>
    </p:spTree>
    <p:extLst>
      <p:ext uri="{BB962C8B-B14F-4D97-AF65-F5344CB8AC3E}">
        <p14:creationId xmlns:p14="http://schemas.microsoft.com/office/powerpoint/2010/main" val="1482367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FD4F88-2CD5-4A89-8A81-0B66B7C50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631" y="898198"/>
            <a:ext cx="6379308" cy="5347760"/>
          </a:xfrm>
          <a:prstGeom prst="rect">
            <a:avLst/>
          </a:prstGeom>
        </p:spPr>
      </p:pic>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412750"/>
            <a:ext cx="10515600" cy="1325563"/>
          </a:xfrm>
        </p:spPr>
        <p:txBody>
          <a:bodyPr>
            <a:normAutofit/>
          </a:bodyPr>
          <a:lstStyle/>
          <a:p>
            <a:r>
              <a:rPr lang="sl-SI" dirty="0">
                <a:solidFill>
                  <a:schemeClr val="tx1">
                    <a:lumMod val="65000"/>
                    <a:lumOff val="35000"/>
                  </a:schemeClr>
                </a:solidFill>
                <a:latin typeface="Arial" panose="020B0604020202020204" pitchFamily="34" charset="0"/>
                <a:cs typeface="Arial" panose="020B0604020202020204" pitchFamily="34" charset="0"/>
              </a:rPr>
              <a:t>KONTAKTNI PODATKI</a:t>
            </a:r>
          </a:p>
        </p:txBody>
      </p:sp>
      <p:sp>
        <p:nvSpPr>
          <p:cNvPr id="7" name="Rectangle 6">
            <a:extLst>
              <a:ext uri="{FF2B5EF4-FFF2-40B4-BE49-F238E27FC236}">
                <a16:creationId xmlns:a16="http://schemas.microsoft.com/office/drawing/2014/main" id="{3A65C4A5-AE79-44C5-ADEE-EC159130461B}"/>
              </a:ext>
            </a:extLst>
          </p:cNvPr>
          <p:cNvSpPr/>
          <p:nvPr/>
        </p:nvSpPr>
        <p:spPr>
          <a:xfrm>
            <a:off x="635001" y="2305615"/>
            <a:ext cx="4968630" cy="2677656"/>
          </a:xfrm>
          <a:prstGeom prst="rect">
            <a:avLst/>
          </a:prstGeom>
        </p:spPr>
        <p:txBody>
          <a:bodyPr wrap="square">
            <a:spAutoFit/>
          </a:bodyPr>
          <a:lstStyle/>
          <a:p>
            <a:r>
              <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rPr>
              <a:t>Ja voljo je le kontaktni obrazec? </a:t>
            </a:r>
          </a:p>
          <a:p>
            <a:endPar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endParaRPr>
          </a:p>
          <a:p>
            <a:r>
              <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rPr>
              <a:t>Uporabljajo brezplačen elektronski naslov?</a:t>
            </a:r>
          </a:p>
          <a:p>
            <a:endPar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7471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412750"/>
            <a:ext cx="10515600" cy="1325563"/>
          </a:xfrm>
        </p:spPr>
        <p:txBody>
          <a:bodyPr>
            <a:normAutofit/>
          </a:bodyPr>
          <a:lstStyle/>
          <a:p>
            <a:r>
              <a:rPr lang="sl-SI" dirty="0">
                <a:solidFill>
                  <a:schemeClr val="tx1">
                    <a:lumMod val="65000"/>
                    <a:lumOff val="35000"/>
                  </a:schemeClr>
                </a:solidFill>
                <a:latin typeface="Arial" panose="020B0604020202020204" pitchFamily="34" charset="0"/>
                <a:cs typeface="Arial" panose="020B0604020202020204" pitchFamily="34" charset="0"/>
              </a:rPr>
              <a:t>NEPREMIŠLJENI NAKUPI</a:t>
            </a:r>
          </a:p>
        </p:txBody>
      </p:sp>
      <p:sp>
        <p:nvSpPr>
          <p:cNvPr id="7" name="Rectangle 6">
            <a:extLst>
              <a:ext uri="{FF2B5EF4-FFF2-40B4-BE49-F238E27FC236}">
                <a16:creationId xmlns:a16="http://schemas.microsoft.com/office/drawing/2014/main" id="{3A65C4A5-AE79-44C5-ADEE-EC159130461B}"/>
              </a:ext>
            </a:extLst>
          </p:cNvPr>
          <p:cNvSpPr/>
          <p:nvPr/>
        </p:nvSpPr>
        <p:spPr>
          <a:xfrm>
            <a:off x="635001" y="2173772"/>
            <a:ext cx="5238262" cy="3108543"/>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Ustavite se in premislite.</a:t>
            </a:r>
          </a:p>
          <a:p>
            <a:endParaRPr lang="sl-SI" sz="2800" dirty="0">
              <a:latin typeface="Arial "/>
              <a:ea typeface="Calibri" panose="020F0502020204030204" pitchFamily="34" charset="0"/>
              <a:cs typeface="Times New Roman" panose="02020603050405020304" pitchFamily="18" charset="0"/>
            </a:endParaRPr>
          </a:p>
          <a:p>
            <a:r>
              <a:rPr lang="sl-SI" sz="2800" dirty="0">
                <a:latin typeface="Arial "/>
                <a:ea typeface="Calibri" panose="020F0502020204030204" pitchFamily="34" charset="0"/>
                <a:cs typeface="Times New Roman" panose="02020603050405020304" pitchFamily="18" charset="0"/>
              </a:rPr>
              <a:t>Z nepreverjenimi izdelki lahko resno ogrozite svoje zdravje.</a:t>
            </a:r>
          </a:p>
          <a:p>
            <a:endPar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endParaRPr>
          </a:p>
          <a:p>
            <a:r>
              <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rPr>
              <a:t>Mnenja uporabnikov so lahko tudi ponarejena.</a:t>
            </a:r>
          </a:p>
        </p:txBody>
      </p:sp>
      <p:pic>
        <p:nvPicPr>
          <p:cNvPr id="5" name="Picture 4">
            <a:extLst>
              <a:ext uri="{FF2B5EF4-FFF2-40B4-BE49-F238E27FC236}">
                <a16:creationId xmlns:a16="http://schemas.microsoft.com/office/drawing/2014/main" id="{E531F336-8160-4CBE-A71B-35CBAA665D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6700" y="433206"/>
            <a:ext cx="3486637" cy="1305107"/>
          </a:xfrm>
          <a:prstGeom prst="rect">
            <a:avLst/>
          </a:prstGeom>
        </p:spPr>
      </p:pic>
      <p:pic>
        <p:nvPicPr>
          <p:cNvPr id="8" name="Picture 7">
            <a:extLst>
              <a:ext uri="{FF2B5EF4-FFF2-40B4-BE49-F238E27FC236}">
                <a16:creationId xmlns:a16="http://schemas.microsoft.com/office/drawing/2014/main" id="{8A28EC9C-6021-40AA-937E-2FC7EA9B8D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738313"/>
            <a:ext cx="5817502" cy="4876800"/>
          </a:xfrm>
          <a:prstGeom prst="rect">
            <a:avLst/>
          </a:prstGeom>
        </p:spPr>
      </p:pic>
    </p:spTree>
    <p:extLst>
      <p:ext uri="{BB962C8B-B14F-4D97-AF65-F5344CB8AC3E}">
        <p14:creationId xmlns:p14="http://schemas.microsoft.com/office/powerpoint/2010/main" val="3286652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66F6349-3F5A-4698-BDEA-34ABBFBEFCF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6841" y="0"/>
            <a:ext cx="7978317" cy="6688207"/>
          </a:xfrm>
        </p:spPr>
      </p:pic>
    </p:spTree>
    <p:extLst>
      <p:ext uri="{BB962C8B-B14F-4D97-AF65-F5344CB8AC3E}">
        <p14:creationId xmlns:p14="http://schemas.microsoft.com/office/powerpoint/2010/main" val="4244699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1164</TotalTime>
  <Words>1754</Words>
  <Application>Microsoft Office PowerPoint</Application>
  <PresentationFormat>Widescreen</PresentationFormat>
  <Paragraphs>133</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vt:lpstr>
      <vt:lpstr>Calibri</vt:lpstr>
      <vt:lpstr>Calibri Light</vt:lpstr>
      <vt:lpstr>Times New Roman</vt:lpstr>
      <vt:lpstr>Office Theme</vt:lpstr>
      <vt:lpstr>PowerPoint Presentation</vt:lpstr>
      <vt:lpstr>SPLETNO NAKUPOVANJE</vt:lpstr>
      <vt:lpstr>LAŽNE SPLETNE TRGOVINE</vt:lpstr>
      <vt:lpstr>PowerPoint Presentation</vt:lpstr>
      <vt:lpstr>VELIKE OBLJUBE</vt:lpstr>
      <vt:lpstr>PREVERITE DOMENO</vt:lpstr>
      <vt:lpstr>KONTAKTNI PODATKI</vt:lpstr>
      <vt:lpstr>NEPREMIŠLJENI NAKUPI</vt:lpstr>
      <vt:lpstr>PowerPoint Presentation</vt:lpstr>
      <vt:lpstr>PRODAJA PREK SPLETA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Erina Borovič</dc:creator>
  <cp:lastModifiedBy>Erina Borovič</cp:lastModifiedBy>
  <cp:revision>20</cp:revision>
  <dcterms:created xsi:type="dcterms:W3CDTF">2023-09-21T00:37:34Z</dcterms:created>
  <dcterms:modified xsi:type="dcterms:W3CDTF">2023-09-22T08:02:22Z</dcterms:modified>
</cp:coreProperties>
</file>