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7"/>
  </p:notesMasterIdLst>
  <p:sldIdLst>
    <p:sldId id="299" r:id="rId2"/>
    <p:sldId id="257" r:id="rId3"/>
    <p:sldId id="311" r:id="rId4"/>
    <p:sldId id="312" r:id="rId5"/>
    <p:sldId id="314" r:id="rId6"/>
    <p:sldId id="313" r:id="rId7"/>
    <p:sldId id="315" r:id="rId8"/>
    <p:sldId id="316" r:id="rId9"/>
    <p:sldId id="317" r:id="rId10"/>
    <p:sldId id="303" r:id="rId11"/>
    <p:sldId id="319" r:id="rId12"/>
    <p:sldId id="320" r:id="rId13"/>
    <p:sldId id="321" r:id="rId14"/>
    <p:sldId id="294" r:id="rId15"/>
    <p:sldId id="295" r:id="rId16"/>
  </p:sldIdLst>
  <p:sldSz cx="12192000" cy="6858000"/>
  <p:notesSz cx="6858000" cy="9144000"/>
  <p:defaultText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rina Borovič" initials="EB" lastIdx="1" clrIdx="0">
    <p:extLst>
      <p:ext uri="{19B8F6BF-5375-455C-9EA6-DF929625EA0E}">
        <p15:presenceInfo xmlns:p15="http://schemas.microsoft.com/office/powerpoint/2012/main" userId="S-1-5-21-1145966675-1245571708-167025819-7159"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F452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8025" autoAdjust="0"/>
    <p:restoredTop sz="63082" autoAdjust="0"/>
  </p:normalViewPr>
  <p:slideViewPr>
    <p:cSldViewPr snapToGrid="0">
      <p:cViewPr varScale="1">
        <p:scale>
          <a:sx n="102" d="100"/>
          <a:sy n="102" d="100"/>
        </p:scale>
        <p:origin x="2352" y="10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l-SI"/>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2F85D13-D0E0-40A7-8A4E-E942D85CFF0A}" type="datetimeFigureOut">
              <a:rPr lang="sl-SI" smtClean="0"/>
              <a:t>21. 09. 2023</a:t>
            </a:fld>
            <a:endParaRPr lang="sl-SI"/>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l-SI"/>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l-SI"/>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D44A4F7-8B15-4F15-B8C0-15CC599F2C7C}" type="slidenum">
              <a:rPr lang="sl-SI" smtClean="0"/>
              <a:t>‹#›</a:t>
            </a:fld>
            <a:endParaRPr lang="sl-SI"/>
          </a:p>
        </p:txBody>
      </p:sp>
    </p:spTree>
    <p:extLst>
      <p:ext uri="{BB962C8B-B14F-4D97-AF65-F5344CB8AC3E}">
        <p14:creationId xmlns:p14="http://schemas.microsoft.com/office/powerpoint/2010/main" val="305456890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3" Type="http://schemas.openxmlformats.org/officeDocument/2006/relationships/hyperlink" Target="http://www.varninainternetu.si/" TargetMode="External"/><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 </a:t>
            </a:r>
          </a:p>
          <a:p>
            <a:r>
              <a:rPr lang="sl-SI" dirty="0"/>
              <a:t>V učni uri bodo naštete in opisane najpogostejše spletne prevare, ki se pojavljajo v slovenskem internetnem prostoru.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Videli </a:t>
            </a:r>
            <a:r>
              <a:rPr lang="sl-SI"/>
              <a:t>boste konkretne </a:t>
            </a:r>
            <a:r>
              <a:rPr lang="sl-SI" dirty="0"/>
              <a:t>primere prevar, nekatere med njimi ste zelo verjetno tudi sami zasledili v svojem poštnem nabiralniku, pa niste vedeli, kaj je zadaj.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In zakaj je pomembno, da pravočasno prepoznate takšne trike spletnih goljufov? Da </a:t>
            </a:r>
            <a:r>
              <a:rPr lang="sl-SI" b="1" dirty="0"/>
              <a:t>zaščitite svojo identiteto, svoje naprave in nenazadnje svoj bančni račun. Glavni motiv spletnih prevar je ravno dobiček. </a:t>
            </a:r>
            <a:r>
              <a:rPr lang="sl-SI" b="0" dirty="0"/>
              <a:t>Po</a:t>
            </a:r>
            <a:r>
              <a:rPr lang="sl-SI" dirty="0"/>
              <a:t> podatkih slovenske policije je v letu 2022 skupno oškodovanje v spletnih goljufijah znašalo</a:t>
            </a:r>
            <a:r>
              <a:rPr lang="sl-SI" sz="1200" b="0" i="0" kern="1200" dirty="0">
                <a:solidFill>
                  <a:schemeClr val="tx1"/>
                </a:solidFill>
                <a:effectLst/>
                <a:latin typeface="+mn-lt"/>
                <a:ea typeface="+mn-ea"/>
                <a:cs typeface="+mn-cs"/>
              </a:rPr>
              <a:t> skoraj 14 milijonov evrov. </a:t>
            </a:r>
            <a:r>
              <a:rPr lang="sl-SI" dirty="0"/>
              <a:t>Pojasnil/a bom, kako goljufom uspe, da nas prepričajo, da jim izdamo zaupne podatke ali celo nakažemo denar.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b="0" i="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b="0" i="0" kern="1200" dirty="0">
                <a:solidFill>
                  <a:schemeClr val="tx1"/>
                </a:solidFill>
                <a:effectLst/>
                <a:latin typeface="+mn-lt"/>
                <a:ea typeface="+mn-ea"/>
                <a:cs typeface="+mn-cs"/>
              </a:rPr>
              <a:t>Če boste poznali te osnovne principe, kako delujejo spletne prevare, se jim boste uspešno izognili in nanje opozorili svoje bližnje. Prav tako boste lahko izkoristili vse prednosti, ki jih splet prinaša in veliko bolj samozavestno uporabljali sodobne storitve. </a:t>
            </a:r>
            <a:endParaRPr lang="sl-SI" dirty="0"/>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Cilj učne ure: podati razumljiva pojasnila, katere tri temeljne pristope uporabljajo spletni goljufi in jih prikazati na praktičnih primerih. </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a:t>
            </a:fld>
            <a:endParaRPr lang="en-SI"/>
          </a:p>
        </p:txBody>
      </p:sp>
    </p:spTree>
    <p:extLst>
      <p:ext uri="{BB962C8B-B14F-4D97-AF65-F5344CB8AC3E}">
        <p14:creationId xmlns:p14="http://schemas.microsoft.com/office/powerpoint/2010/main" val="205726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Tukaj vidimo še en pogost primer zastraševanja.</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 so e-poštna sporočila v imenu policije </a:t>
            </a:r>
            <a:r>
              <a:rPr lang="sl-SI" sz="1200" i="1" kern="1200" dirty="0">
                <a:solidFill>
                  <a:schemeClr val="tx1"/>
                </a:solidFill>
                <a:effectLst/>
                <a:latin typeface="+mn-lt"/>
                <a:ea typeface="+mn-ea"/>
                <a:cs typeface="+mn-cs"/>
              </a:rPr>
              <a:t>(zloraba njihovega imena, logotipov, zaposlenih, vse te podatke najdejo na internetu in jih uporabijo), </a:t>
            </a:r>
            <a:r>
              <a:rPr lang="sl-SI" sz="1200" kern="1200" dirty="0">
                <a:solidFill>
                  <a:schemeClr val="tx1"/>
                </a:solidFill>
                <a:effectLst/>
                <a:latin typeface="+mn-lt"/>
                <a:ea typeface="+mn-ea"/>
                <a:cs typeface="+mn-cs"/>
              </a:rPr>
              <a:t>v katerih nas obtožujejo, da smo obiskovali neprimerne spletne strani ali storili neko kaznivo dejanje. </a:t>
            </a:r>
            <a:r>
              <a:rPr lang="sl-SI" sz="1200" b="1" kern="1200" dirty="0">
                <a:solidFill>
                  <a:schemeClr val="tx1"/>
                </a:solidFill>
                <a:effectLst/>
                <a:latin typeface="+mn-lt"/>
                <a:ea typeface="+mn-ea"/>
                <a:cs typeface="+mn-cs"/>
              </a:rPr>
              <a:t>Taka elektronska sporočila so poslana na veliko število naključnih naslovov.</a:t>
            </a:r>
            <a:r>
              <a:rPr lang="sl-SI" sz="1200" kern="1200" dirty="0">
                <a:solidFill>
                  <a:schemeClr val="tx1"/>
                </a:solidFill>
                <a:effectLst/>
                <a:latin typeface="+mn-lt"/>
                <a:ea typeface="+mn-ea"/>
                <a:cs typeface="+mn-cs"/>
              </a:rPr>
              <a:t> Cilj goljufov je najti nekaj posameznikov, ki jih bodo navedbe dovolj prestrašile, da bodo na sporočilo odgovorili, čeprav so </a:t>
            </a:r>
            <a:r>
              <a:rPr lang="sl-SI" sz="1200" b="1" kern="1200" dirty="0">
                <a:solidFill>
                  <a:schemeClr val="tx1"/>
                </a:solidFill>
                <a:effectLst/>
                <a:latin typeface="+mn-lt"/>
                <a:ea typeface="+mn-ea"/>
                <a:cs typeface="+mn-cs"/>
              </a:rPr>
              <a:t>vse navedbe povsem izmišljene</a:t>
            </a:r>
            <a:r>
              <a:rPr lang="sl-SI" sz="1200" kern="1200" dirty="0">
                <a:solidFill>
                  <a:schemeClr val="tx1"/>
                </a:solidFill>
                <a:effectLst/>
                <a:latin typeface="+mn-lt"/>
                <a:ea typeface="+mn-ea"/>
                <a:cs typeface="+mn-cs"/>
              </a:rPr>
              <a:t>. Če na sporočilo odgovorimo, nam ponudijo plačilo globe. </a:t>
            </a:r>
          </a:p>
          <a:p>
            <a:r>
              <a:rPr lang="sl-SI" sz="1200" kern="1200" dirty="0">
                <a:solidFill>
                  <a:schemeClr val="tx1"/>
                </a:solidFill>
                <a:effectLst/>
                <a:latin typeface="+mn-lt"/>
                <a:ea typeface="+mn-ea"/>
                <a:cs typeface="+mn-cs"/>
              </a:rPr>
              <a:t>Izsiljevanje za denar pa se nadaljuje, dokler popolnoma ne prekinemo komunikacije s prevaranti. </a:t>
            </a:r>
          </a:p>
          <a:p>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Tudi na sporočila, v katerih vam sporočajo, da ste </a:t>
            </a:r>
            <a:r>
              <a:rPr lang="sl-SI" sz="1200" b="1" kern="1200" dirty="0">
                <a:solidFill>
                  <a:schemeClr val="tx1"/>
                </a:solidFill>
                <a:effectLst/>
                <a:latin typeface="+mn-lt"/>
                <a:ea typeface="+mn-ea"/>
                <a:cs typeface="+mn-cs"/>
              </a:rPr>
              <a:t>zadeli na loteriji, ali da so odkrili skrite bančne račune ali pa, da ste dedič ogromnega premoženja ne odgovarjajte, saj gre za prevaro.</a:t>
            </a:r>
            <a:r>
              <a:rPr lang="sl-SI" sz="1200" kern="1200" dirty="0">
                <a:solidFill>
                  <a:schemeClr val="tx1"/>
                </a:solidFill>
                <a:effectLst/>
                <a:latin typeface="+mn-lt"/>
                <a:ea typeface="+mn-ea"/>
                <a:cs typeface="+mn-cs"/>
              </a:rPr>
              <a:t>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Takšno elektronsko pošto </a:t>
            </a:r>
            <a:r>
              <a:rPr lang="en-US" sz="1200" kern="1200" dirty="0" err="1">
                <a:solidFill>
                  <a:schemeClr val="tx1"/>
                </a:solidFill>
                <a:effectLst/>
                <a:latin typeface="+mn-lt"/>
                <a:ea typeface="+mn-ea"/>
                <a:cs typeface="+mn-cs"/>
              </a:rPr>
              <a:t>lahko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označite</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kot</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neželeno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pošto</a:t>
            </a:r>
            <a:r>
              <a:rPr lang="en-US" sz="1200" kern="1200" dirty="0">
                <a:solidFill>
                  <a:schemeClr val="tx1"/>
                </a:solidFill>
                <a:effectLst/>
                <a:latin typeface="+mn-lt"/>
                <a:ea typeface="+mn-ea"/>
                <a:cs typeface="+mn-cs"/>
              </a:rPr>
              <a:t> </a:t>
            </a:r>
            <a:r>
              <a:rPr lang="en-US" sz="1200" kern="1200" dirty="0" err="1">
                <a:solidFill>
                  <a:schemeClr val="tx1"/>
                </a:solidFill>
                <a:effectLst/>
                <a:latin typeface="+mn-lt"/>
                <a:ea typeface="+mn-ea"/>
                <a:cs typeface="+mn-cs"/>
              </a:rPr>
              <a:t>ali</a:t>
            </a:r>
            <a:r>
              <a:rPr lang="en-US" sz="1200" kern="1200" dirty="0">
                <a:solidFill>
                  <a:schemeClr val="tx1"/>
                </a:solidFill>
                <a:effectLst/>
                <a:latin typeface="+mn-lt"/>
                <a:ea typeface="+mn-ea"/>
                <a:cs typeface="+mn-cs"/>
              </a:rPr>
              <a:t> pa </a:t>
            </a:r>
            <a:r>
              <a:rPr lang="sl-SI" sz="1200" kern="1200" dirty="0">
                <a:solidFill>
                  <a:schemeClr val="tx1"/>
                </a:solidFill>
                <a:effectLst/>
                <a:latin typeface="+mn-lt"/>
                <a:ea typeface="+mn-ea"/>
                <a:cs typeface="+mn-cs"/>
              </a:rPr>
              <a:t>preprosto izbrišite!</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10</a:t>
            </a:fld>
            <a:endParaRPr lang="en-SI"/>
          </a:p>
        </p:txBody>
      </p:sp>
    </p:spTree>
    <p:extLst>
      <p:ext uri="{BB962C8B-B14F-4D97-AF65-F5344CB8AC3E}">
        <p14:creationId xmlns:p14="http://schemas.microsoft.com/office/powerpoint/2010/main" val="351626061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endParaRPr lang="sl-SI" sz="120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Za konec pa še nekaj besed o geslih.</a:t>
            </a:r>
          </a:p>
          <a:p>
            <a:endParaRPr lang="sl-SI" sz="1200" b="0" i="0" kern="1200" dirty="0">
              <a:solidFill>
                <a:schemeClr val="tx1"/>
              </a:solidFill>
              <a:effectLst/>
              <a:latin typeface="+mn-lt"/>
              <a:ea typeface="+mn-ea"/>
              <a:cs typeface="+mn-cs"/>
            </a:endParaRPr>
          </a:p>
          <a:p>
            <a:r>
              <a:rPr lang="sl-SI" sz="1200" b="0" i="0" kern="1200" dirty="0">
                <a:solidFill>
                  <a:schemeClr val="tx1"/>
                </a:solidFill>
                <a:effectLst/>
                <a:latin typeface="+mn-lt"/>
                <a:ea typeface="+mn-ea"/>
                <a:cs typeface="+mn-cs"/>
              </a:rPr>
              <a:t>Najprej je pomembno izpostaviti, da absolutne, 100 % zaščite ni in da raje govorimo o dobri praksi in priporočilih, ki se prilagajajo tehnološkemu razvoju.</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Gesla nikoli ne delimo z nikomer in dobro je, da za vsako storitev (e-mail, družbena omrežja, forumi …) uporabljamo unikatno geslo. </a:t>
            </a:r>
            <a:r>
              <a:rPr lang="sl-SI" sz="1200" kern="1200" dirty="0">
                <a:solidFill>
                  <a:schemeClr val="tx1"/>
                </a:solidFill>
                <a:effectLst/>
                <a:latin typeface="+mn-lt"/>
                <a:ea typeface="+mn-ea"/>
                <a:cs typeface="+mn-cs"/>
              </a:rPr>
              <a:t>Če pride do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napada in nam ukradejo geslo, z njim ne bodo mogli dostopati do ostalih storitev.</a:t>
            </a:r>
          </a:p>
          <a:p>
            <a:endParaRPr lang="sl-SI" sz="1200" b="1" kern="1200" dirty="0">
              <a:solidFill>
                <a:schemeClr val="tx1"/>
              </a:solidFill>
              <a:effectLst/>
              <a:latin typeface="+mn-lt"/>
              <a:ea typeface="+mn-ea"/>
              <a:cs typeface="+mn-cs"/>
            </a:endParaRPr>
          </a:p>
          <a:p>
            <a:r>
              <a:rPr lang="sl-SI" sz="1200" b="1" kern="1200" dirty="0" err="1">
                <a:solidFill>
                  <a:schemeClr val="tx1"/>
                </a:solidFill>
                <a:effectLst/>
                <a:latin typeface="+mn-lt"/>
                <a:ea typeface="+mn-ea"/>
                <a:cs typeface="+mn-cs"/>
              </a:rPr>
              <a:t>Dvofaktorsko</a:t>
            </a:r>
            <a:r>
              <a:rPr lang="sl-SI" sz="1200" b="1" kern="1200" dirty="0">
                <a:solidFill>
                  <a:schemeClr val="tx1"/>
                </a:solidFill>
                <a:effectLst/>
                <a:latin typeface="+mn-lt"/>
                <a:ea typeface="+mn-ea"/>
                <a:cs typeface="+mn-cs"/>
              </a:rPr>
              <a:t> preverjanje</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ponavadi</a:t>
            </a:r>
            <a:r>
              <a:rPr lang="en-US" sz="1200" b="1" kern="1200" dirty="0">
                <a:solidFill>
                  <a:schemeClr val="tx1"/>
                </a:solidFill>
                <a:effectLst/>
                <a:latin typeface="+mn-lt"/>
                <a:ea typeface="+mn-ea"/>
                <a:cs typeface="+mn-cs"/>
              </a:rPr>
              <a:t> se </a:t>
            </a:r>
            <a:r>
              <a:rPr lang="en-US" sz="1200" b="1" kern="1200" dirty="0" err="1">
                <a:solidFill>
                  <a:schemeClr val="tx1"/>
                </a:solidFill>
                <a:effectLst/>
                <a:latin typeface="+mn-lt"/>
                <a:ea typeface="+mn-ea"/>
                <a:cs typeface="+mn-cs"/>
              </a:rPr>
              <a:t>označi</a:t>
            </a:r>
            <a:r>
              <a:rPr lang="en-US" sz="1200" b="1" kern="1200" dirty="0">
                <a:solidFill>
                  <a:schemeClr val="tx1"/>
                </a:solidFill>
                <a:effectLst/>
                <a:latin typeface="+mn-lt"/>
                <a:ea typeface="+mn-ea"/>
                <a:cs typeface="+mn-cs"/>
              </a:rPr>
              <a:t> s </a:t>
            </a:r>
            <a:r>
              <a:rPr lang="en-US" sz="1200" b="1" kern="1200" dirty="0" err="1">
                <a:solidFill>
                  <a:schemeClr val="tx1"/>
                </a:solidFill>
                <a:effectLst/>
                <a:latin typeface="+mn-lt"/>
                <a:ea typeface="+mn-ea"/>
                <a:cs typeface="+mn-cs"/>
              </a:rPr>
              <a:t>kratico</a:t>
            </a:r>
            <a:r>
              <a:rPr lang="en-US" sz="1200" b="1" kern="1200" dirty="0">
                <a:solidFill>
                  <a:schemeClr val="tx1"/>
                </a:solidFill>
                <a:effectLst/>
                <a:latin typeface="+mn-lt"/>
                <a:ea typeface="+mn-ea"/>
                <a:cs typeface="+mn-cs"/>
              </a:rPr>
              <a:t> 2FA - 2-faktorska </a:t>
            </a:r>
            <a:r>
              <a:rPr lang="en-US" sz="1200" b="1" kern="1200" dirty="0" err="1">
                <a:solidFill>
                  <a:schemeClr val="tx1"/>
                </a:solidFill>
                <a:effectLst/>
                <a:latin typeface="+mn-lt"/>
                <a:ea typeface="+mn-ea"/>
                <a:cs typeface="+mn-cs"/>
              </a:rPr>
              <a:t>avtentikacija</a:t>
            </a:r>
            <a:r>
              <a:rPr lang="en-US" sz="1200" b="1" kern="1200" dirty="0">
                <a:solidFill>
                  <a:schemeClr val="tx1"/>
                </a:solidFill>
                <a:effectLst/>
                <a:latin typeface="+mn-lt"/>
                <a:ea typeface="+mn-ea"/>
                <a:cs typeface="+mn-cs"/>
              </a:rPr>
              <a:t>)</a:t>
            </a:r>
            <a:r>
              <a:rPr lang="sl-SI" sz="1200" b="1" kern="1200" dirty="0">
                <a:solidFill>
                  <a:schemeClr val="tx1"/>
                </a:solidFill>
                <a:effectLst/>
                <a:latin typeface="+mn-lt"/>
                <a:ea typeface="+mn-ea"/>
                <a:cs typeface="+mn-cs"/>
              </a:rPr>
              <a:t> pa nas dodatno ščiti v primeru, </a:t>
            </a:r>
            <a:r>
              <a:rPr lang="en-US" sz="1200" b="1" kern="1200" dirty="0" err="1">
                <a:solidFill>
                  <a:schemeClr val="tx1"/>
                </a:solidFill>
                <a:effectLst/>
                <a:latin typeface="+mn-lt"/>
                <a:ea typeface="+mn-ea"/>
                <a:cs typeface="+mn-cs"/>
              </a:rPr>
              <a:t>če</a:t>
            </a:r>
            <a:r>
              <a:rPr lang="sl-SI"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napadalci</a:t>
            </a:r>
            <a:r>
              <a:rPr lang="en-US" sz="1200" b="1" kern="1200" dirty="0">
                <a:solidFill>
                  <a:schemeClr val="tx1"/>
                </a:solidFill>
                <a:effectLst/>
                <a:latin typeface="+mn-lt"/>
                <a:ea typeface="+mn-ea"/>
                <a:cs typeface="+mn-cs"/>
              </a:rPr>
              <a:t> </a:t>
            </a:r>
            <a:r>
              <a:rPr lang="en-US" sz="1200" b="1" kern="1200" dirty="0" err="1">
                <a:solidFill>
                  <a:schemeClr val="tx1"/>
                </a:solidFill>
                <a:effectLst/>
                <a:latin typeface="+mn-lt"/>
                <a:ea typeface="+mn-ea"/>
                <a:cs typeface="+mn-cs"/>
              </a:rPr>
              <a:t>dobijo</a:t>
            </a:r>
            <a:r>
              <a:rPr lang="sl-SI" sz="1200" b="1" kern="1200" dirty="0">
                <a:solidFill>
                  <a:schemeClr val="tx1"/>
                </a:solidFill>
                <a:effectLst/>
                <a:latin typeface="+mn-lt"/>
                <a:ea typeface="+mn-ea"/>
                <a:cs typeface="+mn-cs"/>
              </a:rPr>
              <a:t> naše geslo. </a:t>
            </a:r>
            <a:r>
              <a:rPr lang="en-US" sz="1200" b="0" kern="1200" dirty="0" err="1">
                <a:solidFill>
                  <a:schemeClr val="tx1"/>
                </a:solidFill>
                <a:effectLst/>
                <a:latin typeface="+mn-lt"/>
                <a:ea typeface="+mn-ea"/>
                <a:cs typeface="+mn-cs"/>
              </a:rPr>
              <a:t>Če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imamo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nastavljeno</a:t>
            </a:r>
            <a:r>
              <a:rPr lang="en-US" sz="1200" b="0" kern="1200" dirty="0">
                <a:solidFill>
                  <a:schemeClr val="tx1"/>
                </a:solidFill>
                <a:effectLst/>
                <a:latin typeface="+mn-lt"/>
                <a:ea typeface="+mn-ea"/>
                <a:cs typeface="+mn-cs"/>
              </a:rPr>
              <a:t> 2FA, </a:t>
            </a:r>
            <a:r>
              <a:rPr lang="en-US" sz="1200" b="0" kern="1200" dirty="0" err="1">
                <a:solidFill>
                  <a:schemeClr val="tx1"/>
                </a:solidFill>
                <a:effectLst/>
                <a:latin typeface="+mn-lt"/>
                <a:ea typeface="+mn-ea"/>
                <a:cs typeface="+mn-cs"/>
              </a:rPr>
              <a:t>potem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moramo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ob</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prijavi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neki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novi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napravi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poleg</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gesla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vpisati</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še</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dodatno</a:t>
            </a:r>
            <a:r>
              <a:rPr lang="en-US" sz="1200" b="0" kern="1200" dirty="0">
                <a:solidFill>
                  <a:schemeClr val="tx1"/>
                </a:solidFill>
                <a:effectLst/>
                <a:latin typeface="+mn-lt"/>
                <a:ea typeface="+mn-ea"/>
                <a:cs typeface="+mn-cs"/>
              </a:rPr>
              <a:t> PIN </a:t>
            </a:r>
            <a:r>
              <a:rPr lang="en-US" sz="1200" b="0" kern="1200" dirty="0" err="1">
                <a:solidFill>
                  <a:schemeClr val="tx1"/>
                </a:solidFill>
                <a:effectLst/>
                <a:latin typeface="+mn-lt"/>
                <a:ea typeface="+mn-ea"/>
                <a:cs typeface="+mn-cs"/>
              </a:rPr>
              <a:t>kodo,ki</a:t>
            </a:r>
            <a:r>
              <a:rPr lang="en-US" sz="1200" b="0" kern="1200" dirty="0">
                <a:solidFill>
                  <a:schemeClr val="tx1"/>
                </a:solidFill>
                <a:effectLst/>
                <a:latin typeface="+mn-lt"/>
                <a:ea typeface="+mn-ea"/>
                <a:cs typeface="+mn-cs"/>
              </a:rPr>
              <a:t> jo </a:t>
            </a:r>
            <a:r>
              <a:rPr lang="en-US" sz="1200" b="0" kern="1200" dirty="0" err="1">
                <a:solidFill>
                  <a:schemeClr val="tx1"/>
                </a:solidFill>
                <a:effectLst/>
                <a:latin typeface="+mn-lt"/>
                <a:ea typeface="+mn-ea"/>
                <a:cs typeface="+mn-cs"/>
              </a:rPr>
              <a:t>prejmemo</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preko</a:t>
            </a:r>
            <a:r>
              <a:rPr lang="en-US" sz="1200" b="0" kern="1200" dirty="0">
                <a:solidFill>
                  <a:schemeClr val="tx1"/>
                </a:solidFill>
                <a:effectLst/>
                <a:latin typeface="+mn-lt"/>
                <a:ea typeface="+mn-ea"/>
                <a:cs typeface="+mn-cs"/>
              </a:rPr>
              <a:t> SMS </a:t>
            </a:r>
            <a:r>
              <a:rPr lang="en-US" sz="1200" b="0" kern="1200" dirty="0" err="1">
                <a:solidFill>
                  <a:schemeClr val="tx1"/>
                </a:solidFill>
                <a:effectLst/>
                <a:latin typeface="+mn-lt"/>
                <a:ea typeface="+mn-ea"/>
                <a:cs typeface="+mn-cs"/>
              </a:rPr>
              <a:t>sporočila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ali</a:t>
            </a:r>
            <a:r>
              <a:rPr lang="en-US" sz="1200" b="0" kern="1200" dirty="0">
                <a:solidFill>
                  <a:schemeClr val="tx1"/>
                </a:solidFill>
                <a:effectLst/>
                <a:latin typeface="+mn-lt"/>
                <a:ea typeface="+mn-ea"/>
                <a:cs typeface="+mn-cs"/>
              </a:rPr>
              <a:t> pa jo </a:t>
            </a:r>
            <a:r>
              <a:rPr lang="en-US" sz="1200" b="0" kern="1200" dirty="0" err="1">
                <a:solidFill>
                  <a:schemeClr val="tx1"/>
                </a:solidFill>
                <a:effectLst/>
                <a:latin typeface="+mn-lt"/>
                <a:ea typeface="+mn-ea"/>
                <a:cs typeface="+mn-cs"/>
              </a:rPr>
              <a:t>zgenerira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aplikacija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na</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pametnem</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telefonu</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npr</a:t>
            </a:r>
            <a:r>
              <a:rPr lang="en-US" sz="1200" b="0" kern="1200" dirty="0">
                <a:solidFill>
                  <a:schemeClr val="tx1"/>
                </a:solidFill>
                <a:effectLst/>
                <a:latin typeface="+mn-lt"/>
                <a:ea typeface="+mn-ea"/>
                <a:cs typeface="+mn-cs"/>
              </a:rPr>
              <a:t>. Google authenticator, </a:t>
            </a:r>
            <a:r>
              <a:rPr lang="en-US" sz="1200" b="0" kern="1200" dirty="0" err="1">
                <a:solidFill>
                  <a:schemeClr val="tx1"/>
                </a:solidFill>
                <a:effectLst/>
                <a:latin typeface="+mn-lt"/>
                <a:ea typeface="+mn-ea"/>
                <a:cs typeface="+mn-cs"/>
              </a:rPr>
              <a:t>authy</a:t>
            </a:r>
            <a:r>
              <a:rPr lang="en-US" sz="1200" b="0" kern="1200" dirty="0">
                <a:solidFill>
                  <a:schemeClr val="tx1"/>
                </a:solidFill>
                <a:effectLst/>
                <a:latin typeface="+mn-lt"/>
                <a:ea typeface="+mn-ea"/>
                <a:cs typeface="+mn-cs"/>
              </a:rPr>
              <a:t> </a:t>
            </a:r>
            <a:r>
              <a:rPr lang="en-US" sz="1200" b="0" kern="1200" dirty="0" err="1">
                <a:solidFill>
                  <a:schemeClr val="tx1"/>
                </a:solidFill>
                <a:effectLst/>
                <a:latin typeface="+mn-lt"/>
                <a:ea typeface="+mn-ea"/>
                <a:cs typeface="+mn-cs"/>
              </a:rPr>
              <a:t>ipd</a:t>
            </a:r>
            <a:r>
              <a:rPr lang="en-US" sz="1200" b="0" kern="1200" dirty="0">
                <a:solidFill>
                  <a:schemeClr val="tx1"/>
                </a:solidFill>
                <a:effectLst/>
                <a:latin typeface="+mn-lt"/>
                <a:ea typeface="+mn-ea"/>
                <a:cs typeface="+mn-cs"/>
              </a:rPr>
              <a:t>).  </a:t>
            </a:r>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Gesla lahko tudi zapišete, a morajo biti na varnem, nikakor ne na listkih na monitorju in podobno.</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Strokovnjaki močno odsvetujejo uporabo istega gesla za vse storitve</a:t>
            </a:r>
            <a:r>
              <a:rPr lang="sl-SI" sz="1200" kern="1200" dirty="0">
                <a:solidFill>
                  <a:schemeClr val="tx1"/>
                </a:solidFill>
                <a:effectLst/>
                <a:latin typeface="+mn-lt"/>
                <a:ea typeface="+mn-ea"/>
                <a:cs typeface="+mn-cs"/>
              </a:rPr>
              <a:t> in tudi uporabo enostavnih, recikliranih gesel, ki jih je lahko uganiti.</a:t>
            </a:r>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11</a:t>
            </a:fld>
            <a:endParaRPr lang="en-SI"/>
          </a:p>
        </p:txBody>
      </p:sp>
    </p:spTree>
    <p:extLst>
      <p:ext uri="{BB962C8B-B14F-4D97-AF65-F5344CB8AC3E}">
        <p14:creationId xmlns:p14="http://schemas.microsoft.com/office/powerpoint/2010/main" val="351233865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sl-SI" dirty="0"/>
          </a:p>
          <a:p>
            <a:endParaRPr lang="sl-SI" dirty="0"/>
          </a:p>
          <a:p>
            <a:r>
              <a:rPr lang="sl-SI" sz="1200" b="0" i="0" kern="1200" dirty="0">
                <a:solidFill>
                  <a:schemeClr val="tx1"/>
                </a:solidFill>
                <a:effectLst/>
                <a:latin typeface="+mn-lt"/>
                <a:ea typeface="+mn-ea"/>
                <a:cs typeface="+mn-cs"/>
              </a:rPr>
              <a:t>Preprosto. Če uporabljate enostavna gesla, jih napadalec lahko ugane s poskušanjem ali z uporabo slovarja.</a:t>
            </a:r>
          </a:p>
          <a:p>
            <a:endParaRPr lang="sl-SI" sz="1200" b="0" i="0" kern="1200" dirty="0">
              <a:solidFill>
                <a:schemeClr val="tx1"/>
              </a:solidFill>
              <a:effectLst/>
              <a:latin typeface="+mn-lt"/>
              <a:ea typeface="+mn-ea"/>
              <a:cs typeface="+mn-cs"/>
            </a:endParaRPr>
          </a:p>
          <a:p>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12</a:t>
            </a:fld>
            <a:endParaRPr lang="sl-SI"/>
          </a:p>
        </p:txBody>
      </p:sp>
    </p:spTree>
    <p:extLst>
      <p:ext uri="{BB962C8B-B14F-4D97-AF65-F5344CB8AC3E}">
        <p14:creationId xmlns:p14="http://schemas.microsoft.com/office/powerpoint/2010/main" val="30761964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Na spletni strani https://haveibeenpwned.com/ lahko za vaš elektronski naslov preverite, ali se morda nahaja v kakšnih zlorabljenih bazah podatkov. Če se, potem povsod zamenjajte geslo, ki ste ga uporabljali za to storitev.</a:t>
            </a:r>
            <a:endParaRPr lang="en-US" dirty="0"/>
          </a:p>
          <a:p>
            <a:endParaRPr lang="en-US" dirty="0"/>
          </a:p>
          <a:p>
            <a:r>
              <a:rPr lang="en-US" dirty="0" err="1"/>
              <a:t>Opomba</a:t>
            </a:r>
            <a:r>
              <a:rPr lang="en-US" dirty="0"/>
              <a:t>: </a:t>
            </a:r>
            <a:r>
              <a:rPr lang="en-US" dirty="0" err="1"/>
              <a:t>če</a:t>
            </a:r>
            <a:r>
              <a:rPr lang="en-US" dirty="0"/>
              <a:t> se </a:t>
            </a:r>
            <a:r>
              <a:rPr lang="en-US" dirty="0" err="1"/>
              <a:t>vaš</a:t>
            </a:r>
            <a:r>
              <a:rPr lang="en-US" dirty="0"/>
              <a:t> el. </a:t>
            </a:r>
            <a:r>
              <a:rPr lang="en-US" dirty="0" err="1"/>
              <a:t>Naslov</a:t>
            </a:r>
            <a:r>
              <a:rPr lang="en-US" dirty="0"/>
              <a:t> </a:t>
            </a:r>
            <a:r>
              <a:rPr lang="en-US" dirty="0" err="1"/>
              <a:t>nahaja</a:t>
            </a:r>
            <a:r>
              <a:rPr lang="en-US" dirty="0"/>
              <a:t> </a:t>
            </a:r>
            <a:r>
              <a:rPr lang="en-US" dirty="0" err="1"/>
              <a:t>na</a:t>
            </a:r>
            <a:r>
              <a:rPr lang="en-US" dirty="0"/>
              <a:t> </a:t>
            </a:r>
            <a:r>
              <a:rPr lang="en-US" dirty="0" err="1"/>
              <a:t>tej</a:t>
            </a:r>
            <a:r>
              <a:rPr lang="en-US" dirty="0"/>
              <a:t> </a:t>
            </a:r>
            <a:r>
              <a:rPr lang="en-US" dirty="0" err="1"/>
              <a:t>spletni</a:t>
            </a:r>
            <a:r>
              <a:rPr lang="en-US" dirty="0"/>
              <a:t> </a:t>
            </a:r>
            <a:r>
              <a:rPr lang="en-US" dirty="0" err="1"/>
              <a:t>strani</a:t>
            </a:r>
            <a:r>
              <a:rPr lang="en-US" dirty="0"/>
              <a:t>, to ne </a:t>
            </a:r>
            <a:r>
              <a:rPr lang="en-US" dirty="0" err="1"/>
              <a:t>pomeni</a:t>
            </a:r>
            <a:r>
              <a:rPr lang="en-US" dirty="0"/>
              <a:t>, da je </a:t>
            </a:r>
            <a:r>
              <a:rPr lang="en-US" dirty="0" err="1"/>
              <a:t>prišlo</a:t>
            </a:r>
            <a:r>
              <a:rPr lang="en-US" dirty="0"/>
              <a:t> do </a:t>
            </a:r>
            <a:r>
              <a:rPr lang="en-US" dirty="0" err="1"/>
              <a:t>zlorabe</a:t>
            </a:r>
            <a:r>
              <a:rPr lang="en-US" dirty="0"/>
              <a:t> </a:t>
            </a:r>
            <a:r>
              <a:rPr lang="en-US" dirty="0" err="1"/>
              <a:t>vašega</a:t>
            </a:r>
            <a:r>
              <a:rPr lang="en-US" dirty="0"/>
              <a:t> </a:t>
            </a:r>
            <a:r>
              <a:rPr lang="en-US" dirty="0" err="1"/>
              <a:t>emaila</a:t>
            </a:r>
            <a:r>
              <a:rPr lang="en-US" dirty="0"/>
              <a:t> (</a:t>
            </a:r>
            <a:r>
              <a:rPr lang="en-US" dirty="0" err="1"/>
              <a:t>drugače</a:t>
            </a:r>
            <a:r>
              <a:rPr lang="en-US" dirty="0"/>
              <a:t> </a:t>
            </a:r>
            <a:r>
              <a:rPr lang="en-US" dirty="0" err="1"/>
              <a:t>povedano</a:t>
            </a:r>
            <a:r>
              <a:rPr lang="en-US" dirty="0"/>
              <a:t> </a:t>
            </a:r>
            <a:r>
              <a:rPr lang="en-US" dirty="0" err="1"/>
              <a:t>vam</a:t>
            </a:r>
            <a:r>
              <a:rPr lang="en-US" dirty="0"/>
              <a:t> </a:t>
            </a:r>
            <a:r>
              <a:rPr lang="en-US" dirty="0" err="1"/>
              <a:t>ni</a:t>
            </a:r>
            <a:r>
              <a:rPr lang="en-US" dirty="0"/>
              <a:t> </a:t>
            </a:r>
            <a:r>
              <a:rPr lang="en-US" dirty="0" err="1"/>
              <a:t>potrebno</a:t>
            </a:r>
            <a:r>
              <a:rPr lang="en-US" dirty="0"/>
              <a:t> </a:t>
            </a:r>
            <a:r>
              <a:rPr lang="en-US" dirty="0" err="1"/>
              <a:t>spremeniti</a:t>
            </a:r>
            <a:r>
              <a:rPr lang="en-US" dirty="0"/>
              <a:t> </a:t>
            </a:r>
            <a:r>
              <a:rPr lang="en-US" dirty="0" err="1"/>
              <a:t>geslo</a:t>
            </a:r>
            <a:r>
              <a:rPr lang="en-US" dirty="0"/>
              <a:t> za email). </a:t>
            </a:r>
            <a:r>
              <a:rPr lang="en-US" dirty="0" err="1"/>
              <a:t>Spodaj</a:t>
            </a:r>
            <a:r>
              <a:rPr lang="en-US" dirty="0"/>
              <a:t> med </a:t>
            </a:r>
            <a:r>
              <a:rPr lang="en-US" dirty="0" err="1"/>
              <a:t>rezultati</a:t>
            </a:r>
            <a:r>
              <a:rPr lang="en-US" dirty="0"/>
              <a:t> </a:t>
            </a:r>
            <a:r>
              <a:rPr lang="en-US" dirty="0" err="1"/>
              <a:t>preverite</a:t>
            </a:r>
            <a:r>
              <a:rPr lang="en-US" dirty="0"/>
              <a:t>, v </a:t>
            </a:r>
            <a:r>
              <a:rPr lang="en-US" dirty="0" err="1"/>
              <a:t>katerih</a:t>
            </a:r>
            <a:r>
              <a:rPr lang="en-US" dirty="0"/>
              <a:t> </a:t>
            </a:r>
            <a:r>
              <a:rPr lang="en-US" dirty="0" err="1"/>
              <a:t>ukradenih</a:t>
            </a:r>
            <a:r>
              <a:rPr lang="en-US" dirty="0"/>
              <a:t> </a:t>
            </a:r>
            <a:r>
              <a:rPr lang="en-US" dirty="0" err="1"/>
              <a:t>bazah</a:t>
            </a:r>
            <a:r>
              <a:rPr lang="en-US" dirty="0"/>
              <a:t> </a:t>
            </a:r>
            <a:r>
              <a:rPr lang="en-US" dirty="0" err="1"/>
              <a:t>podatkov</a:t>
            </a:r>
            <a:r>
              <a:rPr lang="en-US" dirty="0"/>
              <a:t> se </a:t>
            </a:r>
            <a:r>
              <a:rPr lang="en-US" dirty="0" err="1"/>
              <a:t>nahaja</a:t>
            </a:r>
            <a:r>
              <a:rPr lang="en-US" dirty="0"/>
              <a:t> </a:t>
            </a:r>
            <a:r>
              <a:rPr lang="en-US" dirty="0" err="1"/>
              <a:t>vaš</a:t>
            </a:r>
            <a:r>
              <a:rPr lang="en-US" dirty="0"/>
              <a:t> el. </a:t>
            </a:r>
            <a:r>
              <a:rPr lang="en-US" dirty="0" err="1"/>
              <a:t>Naslov</a:t>
            </a:r>
            <a:r>
              <a:rPr lang="en-US" dirty="0"/>
              <a:t>, in </a:t>
            </a:r>
            <a:r>
              <a:rPr lang="en-US" dirty="0" err="1"/>
              <a:t>samo</a:t>
            </a:r>
            <a:r>
              <a:rPr lang="en-US" dirty="0"/>
              <a:t> za </a:t>
            </a:r>
            <a:r>
              <a:rPr lang="en-US" dirty="0" err="1"/>
              <a:t>tiste</a:t>
            </a:r>
            <a:r>
              <a:rPr lang="en-US" dirty="0"/>
              <a:t> </a:t>
            </a:r>
            <a:r>
              <a:rPr lang="en-US" dirty="0" err="1"/>
              <a:t>storitve</a:t>
            </a:r>
            <a:r>
              <a:rPr lang="en-US" dirty="0"/>
              <a:t> </a:t>
            </a:r>
            <a:r>
              <a:rPr lang="en-US" dirty="0" err="1"/>
              <a:t>spremenite</a:t>
            </a:r>
            <a:r>
              <a:rPr lang="en-US" dirty="0"/>
              <a:t> </a:t>
            </a:r>
            <a:r>
              <a:rPr lang="en-US" dirty="0" err="1"/>
              <a:t>geslo</a:t>
            </a:r>
            <a:r>
              <a:rPr lang="en-US" dirty="0"/>
              <a:t>. </a:t>
            </a:r>
            <a:endParaRPr lang="sl-SI" dirty="0"/>
          </a:p>
        </p:txBody>
      </p:sp>
      <p:sp>
        <p:nvSpPr>
          <p:cNvPr id="4" name="Slide Number Placeholder 3"/>
          <p:cNvSpPr>
            <a:spLocks noGrp="1"/>
          </p:cNvSpPr>
          <p:nvPr>
            <p:ph type="sldNum" sz="quarter" idx="5"/>
          </p:nvPr>
        </p:nvSpPr>
        <p:spPr/>
        <p:txBody>
          <a:bodyPr/>
          <a:lstStyle/>
          <a:p>
            <a:fld id="{DD44A4F7-8B15-4F15-B8C0-15CC599F2C7C}" type="slidenum">
              <a:rPr lang="sl-SI" smtClean="0"/>
              <a:t>13</a:t>
            </a:fld>
            <a:endParaRPr lang="sl-SI"/>
          </a:p>
        </p:txBody>
      </p:sp>
    </p:spTree>
    <p:extLst>
      <p:ext uri="{BB962C8B-B14F-4D97-AF65-F5344CB8AC3E}">
        <p14:creationId xmlns:p14="http://schemas.microsoft.com/office/powerpoint/2010/main" val="155524519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Pomembno je, da znamo prepoznati prevaro. Če niste prepričani, ali gre za prevaro, ne klikajte na povezave, ne odpirajte priponk in ne bojte se prositi za pomoč.</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14</a:t>
            </a:fld>
            <a:endParaRPr lang="en-SI"/>
          </a:p>
        </p:txBody>
      </p:sp>
    </p:spTree>
    <p:extLst>
      <p:ext uri="{BB962C8B-B14F-4D97-AF65-F5344CB8AC3E}">
        <p14:creationId xmlns:p14="http://schemas.microsoft.com/office/powerpoint/2010/main" val="32836149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l-SI" dirty="0"/>
              <a:t>IZTOČNICE ZA IZVAJALCE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Za več nasvetov o spletni varnosti pa obiščite spletno strani </a:t>
            </a:r>
            <a:r>
              <a:rPr lang="sl-SI" sz="1200" u="sng" kern="1200" dirty="0">
                <a:solidFill>
                  <a:schemeClr val="tx1"/>
                </a:solidFill>
                <a:effectLst/>
                <a:latin typeface="+mn-lt"/>
                <a:ea typeface="+mn-ea"/>
                <a:cs typeface="+mn-cs"/>
                <a:hlinkClick r:id="rId3"/>
              </a:rPr>
              <a:t>www.varninainternetu.si</a:t>
            </a:r>
            <a:r>
              <a:rPr lang="sl-SI" sz="1200" kern="1200" dirty="0">
                <a:solidFill>
                  <a:schemeClr val="tx1"/>
                </a:solidFill>
                <a:effectLst/>
                <a:latin typeface="+mn-lt"/>
                <a:ea typeface="+mn-ea"/>
                <a:cs typeface="+mn-cs"/>
              </a:rPr>
              <a:t> </a:t>
            </a:r>
          </a:p>
          <a:p>
            <a:endParaRPr lang="sl-SI" dirty="0"/>
          </a:p>
        </p:txBody>
      </p:sp>
      <p:sp>
        <p:nvSpPr>
          <p:cNvPr id="4" name="Slide Number Placeholder 3"/>
          <p:cNvSpPr>
            <a:spLocks noGrp="1"/>
          </p:cNvSpPr>
          <p:nvPr>
            <p:ph type="sldNum" sz="quarter" idx="5"/>
          </p:nvPr>
        </p:nvSpPr>
        <p:spPr/>
        <p:txBody>
          <a:bodyPr/>
          <a:lstStyle/>
          <a:p>
            <a:fld id="{33F62848-C21F-4445-A51A-104F46DB1070}" type="slidenum">
              <a:rPr lang="en-SI" smtClean="0"/>
              <a:t>15</a:t>
            </a:fld>
            <a:endParaRPr lang="en-SI"/>
          </a:p>
        </p:txBody>
      </p:sp>
    </p:spTree>
    <p:extLst>
      <p:ext uri="{BB962C8B-B14F-4D97-AF65-F5344CB8AC3E}">
        <p14:creationId xmlns:p14="http://schemas.microsoft.com/office/powerpoint/2010/main" val="34324403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Elektronska pošta je še vedno eden najpogostejših načinov elektronske komunikacije z drugimi osebami, po drugi strani pa tudi glavni vektor kibernetskih napadov. </a:t>
            </a: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Večina napadov se  začne s preprostim elektronskim sporočilom, ki ga prejmete v nabiralnik elektronske pošte. Na prvi pogled sporočilo ne bo vzbudilo sumov. Podrobnejši pregled pa lahko pokaže, da sporočilo skriva marsikatero nevarnost.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 srečo večino škodljive elektronske pošte blokirajo že filtri na poštnih strežnikih. Vendar pa se vsake toliko kakšno škodljivo sporočilo tudi izmuzne filtrom in je dostavljeno v vaš predal. V tem primeru je zelo pomembno da sami ugotovite, da gre za lažno sporočilo, predno bi lahko prišlo do kakšne škode.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Pri uporabi elektronske pošte torej velja univerzalno pravilo: </a:t>
            </a:r>
            <a:r>
              <a:rPr lang="sl-SI" sz="1200" b="1" kern="1200" dirty="0">
                <a:solidFill>
                  <a:schemeClr val="tx1"/>
                </a:solidFill>
                <a:effectLst/>
                <a:latin typeface="+mn-lt"/>
                <a:ea typeface="+mn-ea"/>
                <a:cs typeface="+mn-cs"/>
              </a:rPr>
              <a:t>če ne veste povsem, zakaj ste prejeli neko  sporočilo, ne klikajte na povezave v njem ali odpirajte priponk, pa tudi če je prišlo iz znanega naslova. </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2</a:t>
            </a:fld>
            <a:endParaRPr lang="en-SI"/>
          </a:p>
        </p:txBody>
      </p:sp>
    </p:spTree>
    <p:extLst>
      <p:ext uri="{BB962C8B-B14F-4D97-AF65-F5344CB8AC3E}">
        <p14:creationId xmlns:p14="http://schemas.microsoft.com/office/powerpoint/2010/main" val="33419554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dirty="0">
                <a:latin typeface="Arial "/>
                <a:ea typeface="Calibri" panose="020F0502020204030204" pitchFamily="34" charset="0"/>
                <a:cs typeface="Times New Roman" panose="02020603050405020304" pitchFamily="18" charset="0"/>
              </a:rPr>
              <a:t>Ko prejmete elektronsko sporočilo, vedno preverite ključne 3 </a:t>
            </a:r>
            <a:r>
              <a:rPr lang="sl-SI" sz="1200" dirty="0" err="1">
                <a:latin typeface="Arial "/>
                <a:ea typeface="Calibri" panose="020F0502020204030204" pitchFamily="34" charset="0"/>
                <a:cs typeface="Times New Roman" panose="02020603050405020304" pitchFamily="18" charset="0"/>
              </a:rPr>
              <a:t>Pje</a:t>
            </a:r>
            <a:r>
              <a:rPr lang="sl-SI" sz="1200" dirty="0">
                <a:latin typeface="Arial "/>
                <a:ea typeface="Calibri" panose="020F0502020204030204" pitchFamily="34" charset="0"/>
                <a:cs typeface="Times New Roman" panose="02020603050405020304" pitchFamily="18" charset="0"/>
              </a:rPr>
              <a:t>:</a:t>
            </a:r>
            <a:r>
              <a:rPr lang="sl-SI" sz="1200" b="1" kern="1200" dirty="0">
                <a:solidFill>
                  <a:schemeClr val="tx1"/>
                </a:solidFill>
                <a:effectLst/>
                <a:latin typeface="+mn-lt"/>
                <a:ea typeface="+mn-ea"/>
                <a:cs typeface="+mn-cs"/>
              </a:rPr>
              <a:t> pošiljatelja, priponko, in povezavo.</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3</a:t>
            </a:fld>
            <a:endParaRPr lang="en-SI"/>
          </a:p>
        </p:txBody>
      </p:sp>
    </p:spTree>
    <p:extLst>
      <p:ext uri="{BB962C8B-B14F-4D97-AF65-F5344CB8AC3E}">
        <p14:creationId xmlns:p14="http://schemas.microsoft.com/office/powerpoint/2010/main" val="39253761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Prvi P je za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Eden izmed najbolj očitnih znakov, da je z elektronskim sporočilom nekaj narobe, je ta, da je poslano iz nekega čudnega naslova. Če je sporočilo prišlo iz popolnoma neznanega naslova, predstavlja pa se kot banka, pošta, ponudnik elektronske pošte ali neka druga organizacija, je velika verjetnost, da gre za prevaro. </a:t>
            </a:r>
          </a:p>
          <a:p>
            <a:r>
              <a:rPr lang="sl-SI" b="0" dirty="0"/>
              <a:t> </a:t>
            </a:r>
          </a:p>
          <a:p>
            <a:r>
              <a:rPr lang="sl-SI" b="0" dirty="0"/>
              <a:t>Ampak tudi, če se vam zdi, da poznate osebo, gre lahko za prevaro. Goljufi lahko namreč ponaredijo elektronski naslov in uporabijo katero koli ime in priimek. </a:t>
            </a:r>
          </a:p>
          <a:p>
            <a:endParaRPr lang="sl-SI" b="0" dirty="0"/>
          </a:p>
          <a:p>
            <a:r>
              <a:rPr lang="sl-SI" sz="1200" kern="1200" dirty="0">
                <a:solidFill>
                  <a:schemeClr val="tx1"/>
                </a:solidFill>
                <a:effectLst/>
                <a:latin typeface="+mn-lt"/>
                <a:ea typeface="+mn-ea"/>
                <a:cs typeface="+mn-cs"/>
              </a:rPr>
              <a:t>Če boste v dvomih, raje pokličite pošiljatelja po telefonu in ga vprašajte, zakaj vam je poslal sporočilo. </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4</a:t>
            </a:fld>
            <a:endParaRPr lang="en-SI"/>
          </a:p>
        </p:txBody>
      </p:sp>
    </p:spTree>
    <p:extLst>
      <p:ext uri="{BB962C8B-B14F-4D97-AF65-F5344CB8AC3E}">
        <p14:creationId xmlns:p14="http://schemas.microsoft.com/office/powerpoint/2010/main" val="122548337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Tretji P je za POVEZAVO</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Tudi povezave v neobičajnih elektronskih sporočilih so lahko škodljive in tudi tu velja enako pravilo: če niste prepričani, ne klikajte, pa tudi če se še tako mudi.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Imejte v mislih, da </a:t>
            </a:r>
            <a:r>
              <a:rPr lang="sl-SI" sz="1200" b="1" kern="1200" dirty="0">
                <a:solidFill>
                  <a:schemeClr val="tx1"/>
                </a:solidFill>
                <a:effectLst/>
                <a:latin typeface="+mn-lt"/>
                <a:ea typeface="+mn-ea"/>
                <a:cs typeface="+mn-cs"/>
              </a:rPr>
              <a:t>napadalci lažno sporočilo  napišejo na tak način, da je potrebno hitro ukrepanje</a:t>
            </a:r>
            <a:r>
              <a:rPr lang="sl-SI" sz="1200" kern="1200" dirty="0">
                <a:solidFill>
                  <a:schemeClr val="tx1"/>
                </a:solidFill>
                <a:effectLst/>
                <a:latin typeface="+mn-lt"/>
                <a:ea typeface="+mn-ea"/>
                <a:cs typeface="+mn-cs"/>
              </a:rPr>
              <a:t>. Npr. napišejo vam, da se morate prijaviti v račun, drugače boste ostali brez elektronske pošte. Ali pa da morate preko povezave s sporočilu vpisati svoje osebne podatke, če želite še naprej uporabljati spletno banko. Vendar pa povezava v lažnem sporočilu vodi drugam, kot je napisano. Gre torej za </a:t>
            </a:r>
            <a:r>
              <a:rPr lang="sl-SI" sz="1200" kern="1200" dirty="0" err="1">
                <a:solidFill>
                  <a:schemeClr val="tx1"/>
                </a:solidFill>
                <a:effectLst/>
                <a:latin typeface="+mn-lt"/>
                <a:ea typeface="+mn-ea"/>
                <a:cs typeface="+mn-cs"/>
              </a:rPr>
              <a:t>phishing</a:t>
            </a:r>
            <a:r>
              <a:rPr lang="sl-SI" sz="1200" kern="1200" dirty="0">
                <a:solidFill>
                  <a:schemeClr val="tx1"/>
                </a:solidFill>
                <a:effectLst/>
                <a:latin typeface="+mn-lt"/>
                <a:ea typeface="+mn-ea"/>
                <a:cs typeface="+mn-cs"/>
              </a:rPr>
              <a:t> prevaro – lažno sporočilo za krajo podatkov.</a:t>
            </a:r>
          </a:p>
          <a:p>
            <a:endParaRPr lang="sl-SI" b="0" dirty="0"/>
          </a:p>
          <a:p>
            <a:r>
              <a:rPr lang="sl-SI" sz="1200" b="1" kern="1200" dirty="0">
                <a:solidFill>
                  <a:schemeClr val="tx1"/>
                </a:solidFill>
                <a:effectLst/>
                <a:latin typeface="+mn-lt"/>
                <a:ea typeface="+mn-ea"/>
                <a:cs typeface="+mn-cs"/>
              </a:rPr>
              <a:t>Kako pa preverite, kam vodi povezava v sporočilu? </a:t>
            </a:r>
            <a:r>
              <a:rPr lang="sl-SI" sz="1200" b="0" kern="1200" dirty="0">
                <a:solidFill>
                  <a:schemeClr val="tx1"/>
                </a:solidFill>
                <a:effectLst/>
                <a:latin typeface="+mn-lt"/>
                <a:ea typeface="+mn-ea"/>
                <a:cs typeface="+mn-cs"/>
              </a:rPr>
              <a:t>N</a:t>
            </a:r>
            <a:r>
              <a:rPr lang="sl-SI" sz="1200" kern="1200" dirty="0">
                <a:solidFill>
                  <a:schemeClr val="tx1"/>
                </a:solidFill>
                <a:effectLst/>
                <a:latin typeface="+mn-lt"/>
                <a:ea typeface="+mn-ea"/>
                <a:cs typeface="+mn-cs"/>
              </a:rPr>
              <a:t>a računalniku se z miško postavite nad povezavo, na telefonu pa na dolgo pritisnete na povezavo (pri tem seveda pazite, da povezave po pomoti ne odprete). Tako se vam prikaže točen spletni naslov, kamor vodi povezava. Če ta naslov ni povsem enak kot pravi, potem ne odpirajte te povezave.</a:t>
            </a:r>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5</a:t>
            </a:fld>
            <a:endParaRPr lang="en-SI"/>
          </a:p>
        </p:txBody>
      </p:sp>
    </p:spTree>
    <p:extLst>
      <p:ext uri="{BB962C8B-B14F-4D97-AF65-F5344CB8AC3E}">
        <p14:creationId xmlns:p14="http://schemas.microsoft.com/office/powerpoint/2010/main" val="42345967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Drugi P je za PRIPONKO. </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Te so lahko še bolj nevarne kot povezave, saj lahko vsebujejo škodljivo programsko kodo ali po domače računalniški virus. Spletni napadalci vas bodo poskušali na različne načine prepričati, da odprete priponko. Tipičen primer so lažna sporočila, v katerem vam pošljejo račun za neko neznano storitev. Lahko vam celo zagrozijo z izvršbo, če ne boste takoj plačali priloženega računa.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priponko odprete, se računalniški virus povsem </a:t>
            </a:r>
            <a:r>
              <a:rPr lang="sl-SI" sz="1200" b="1" kern="1200" dirty="0" err="1">
                <a:solidFill>
                  <a:schemeClr val="tx1"/>
                </a:solidFill>
                <a:effectLst/>
                <a:latin typeface="+mn-lt"/>
                <a:ea typeface="+mn-ea"/>
                <a:cs typeface="+mn-cs"/>
              </a:rPr>
              <a:t>potiho</a:t>
            </a:r>
            <a:r>
              <a:rPr lang="sl-SI" sz="1200" b="1" kern="1200" dirty="0">
                <a:solidFill>
                  <a:schemeClr val="tx1"/>
                </a:solidFill>
                <a:effectLst/>
                <a:latin typeface="+mn-lt"/>
                <a:ea typeface="+mn-ea"/>
                <a:cs typeface="+mn-cs"/>
              </a:rPr>
              <a:t> aktivira, vam ukrade vsa shranjena gesla, napadalcem omogoči popoln nadzor nad računalnikom, na koncu pa vam lahko še zašifrira vse slike in dokumente. </a:t>
            </a:r>
            <a:r>
              <a:rPr lang="sl-SI" sz="1200" kern="1200" dirty="0">
                <a:solidFill>
                  <a:schemeClr val="tx1"/>
                </a:solidFill>
                <a:effectLst/>
                <a:latin typeface="+mn-lt"/>
                <a:ea typeface="+mn-ea"/>
                <a:cs typeface="+mn-cs"/>
              </a:rPr>
              <a:t>To se lahko zgodi tudi če imate nameščen posodobljen </a:t>
            </a:r>
            <a:r>
              <a:rPr lang="sl-SI" sz="1200" kern="1200" dirty="0" err="1">
                <a:solidFill>
                  <a:schemeClr val="tx1"/>
                </a:solidFill>
                <a:effectLst/>
                <a:latin typeface="+mn-lt"/>
                <a:ea typeface="+mn-ea"/>
                <a:cs typeface="+mn-cs"/>
              </a:rPr>
              <a:t>antivirusni</a:t>
            </a:r>
            <a:r>
              <a:rPr lang="sl-SI" sz="1200" kern="1200" dirty="0">
                <a:solidFill>
                  <a:schemeClr val="tx1"/>
                </a:solidFill>
                <a:effectLst/>
                <a:latin typeface="+mn-lt"/>
                <a:ea typeface="+mn-ea"/>
                <a:cs typeface="+mn-cs"/>
              </a:rPr>
              <a:t> program, ki je sicer eden od osnovnih elementov tehnične zaščite računalnika.</a:t>
            </a: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a:p>
            <a:endParaRPr lang="sl-SI" sz="1200" kern="120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33F62848-C21F-4445-A51A-104F46DB1070}" type="slidenum">
              <a:rPr lang="en-SI" smtClean="0"/>
              <a:t>6</a:t>
            </a:fld>
            <a:endParaRPr lang="en-SI"/>
          </a:p>
        </p:txBody>
      </p:sp>
    </p:spTree>
    <p:extLst>
      <p:ext uri="{BB962C8B-B14F-4D97-AF65-F5344CB8AC3E}">
        <p14:creationId xmlns:p14="http://schemas.microsoft.com/office/powerpoint/2010/main" val="203994557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tem primeru izgleda, kot da je sporočilo poslal ponudnik naše elektronske pošte. Opozarja nas, da če hočemo še naprej uporabljati naš račun, moramo klikniti na povezavo in vpisati svoje podatke, s tem se bo naš račun ponovno aktiviral.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Poglejmo 3 ključne P-JE:</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Kot pošiljatelj je navedeno ime Administrator. To je načeloma v redu in po pričakovanjih. A če pogledamo elektronski naslov pošiljatelja, vidimo nek osebni elektronski naslov, kar pa je že sumljivo. Ponudniki storitev sistemska sporočila običajno pošiljajo iz  generičnih naslovov, in ne iz osebnih e-naslovov.</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V sporočilu je tudi precej napak, saj je sporočilo zelo verjetno prevedeno s strojnim prevajalnikom.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sl-SI" sz="1200" kern="1200" dirty="0">
                <a:solidFill>
                  <a:schemeClr val="tx1"/>
                </a:solidFill>
                <a:effectLst/>
                <a:latin typeface="+mn-lt"/>
                <a:ea typeface="+mn-ea"/>
                <a:cs typeface="+mn-cs"/>
              </a:rPr>
              <a:t>Najbolj očiten znak, da gre za prevaro, pa je povezava. Če se z miško postavimo nanjo, nam prikaže neko povsem tujo spletno stran. Če bi kliknili na povezavo, bi prišli na lažno spletno stran pod nadzorom napadalcev, ki bi izgledala zelo podobno kot prava. Če bi na njej vpisali svoje geslo, bi ga sporočili napadalcem.  </a:t>
            </a: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sl-SI" sz="1200" kern="1200" dirty="0">
              <a:solidFill>
                <a:schemeClr val="tx1"/>
              </a:solidFill>
              <a:effectLst/>
              <a:latin typeface="+mn-lt"/>
              <a:ea typeface="+mn-ea"/>
              <a:cs typeface="+mn-cs"/>
            </a:endParaRP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7</a:t>
            </a:fld>
            <a:endParaRPr lang="en-SI"/>
          </a:p>
        </p:txBody>
      </p:sp>
    </p:spTree>
    <p:extLst>
      <p:ext uri="{BB962C8B-B14F-4D97-AF65-F5344CB8AC3E}">
        <p14:creationId xmlns:p14="http://schemas.microsoft.com/office/powerpoint/2010/main" val="316790575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Še en primer lažnega sporočila, tokrat v imenu pošte. Vaš paket je bil zadržan na lokalni pošti in čaka na vaše dovoljenje za ponovno dostavo, da se postopek odpreme zaključi. V današnjem času veliko ljudi nakupuje preko spleta in tudi dejansko pričakuje nek paket, zato lahko tako sporočilo tudi pričakujemo in ne izpade nujno sumljivo na prvi pogled.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Pa poglejmo spet bolj podrobno.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Pošiljateljev elektronski naslov je neznan, čeprav zraven piše Pošta Slovenije.</a:t>
            </a:r>
          </a:p>
          <a:p>
            <a:r>
              <a:rPr lang="sl-SI" sz="1200" kern="1200" dirty="0">
                <a:solidFill>
                  <a:schemeClr val="tx1"/>
                </a:solidFill>
                <a:effectLst/>
                <a:latin typeface="+mn-lt"/>
                <a:ea typeface="+mn-ea"/>
                <a:cs typeface="+mn-cs"/>
              </a:rPr>
              <a:t>Kam pa vodi povezava? Če je spletni naslov skrajšan, brez da kliknemo na povezavo, ne moremo vedeti, kam natančno vodi. In ker nismo prepričani, ne kliknemo. </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bi kliknili, bi prišli na lažno spletno stran, kjer bi morali pod krinko plačila ponovne dostave paketa vpisati številko kreditne kartice, iz nje pa bi napadalci ukradli vsa razpoložljiva sredstva.</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8</a:t>
            </a:fld>
            <a:endParaRPr lang="en-SI"/>
          </a:p>
        </p:txBody>
      </p:sp>
    </p:spTree>
    <p:extLst>
      <p:ext uri="{BB962C8B-B14F-4D97-AF65-F5344CB8AC3E}">
        <p14:creationId xmlns:p14="http://schemas.microsoft.com/office/powerpoint/2010/main" val="7194777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sl-SI" dirty="0"/>
              <a:t>IZTOČNICE ZA IZVAJALCE </a:t>
            </a:r>
          </a:p>
          <a:p>
            <a:endParaRPr lang="sl-SI" dirty="0"/>
          </a:p>
          <a:p>
            <a:r>
              <a:rPr lang="sl-SI" sz="1200" kern="1200" dirty="0">
                <a:solidFill>
                  <a:schemeClr val="tx1"/>
                </a:solidFill>
                <a:effectLst/>
                <a:latin typeface="+mn-lt"/>
                <a:ea typeface="+mn-ea"/>
                <a:cs typeface="+mn-cs"/>
              </a:rPr>
              <a:t>Za konec si oglejmo še en primer lažnega sporočila, v katerem od vas želijo, da odprete priponko, saj se v njej nahaja opomin za plačilo zapadlih obveznosti.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Tokrat so se napadalci zelo potrudili: kot pošiljatelj je naveden povsem pravi naslov, slovenščina je zelo lepa, uporabili so celo podpis in logotipe domnevnega pošiljatelja. </a:t>
            </a:r>
          </a:p>
          <a:p>
            <a:endParaRPr lang="sl-SI" sz="1200" kern="1200" dirty="0">
              <a:solidFill>
                <a:schemeClr val="tx1"/>
              </a:solidFill>
              <a:effectLst/>
              <a:latin typeface="+mn-lt"/>
              <a:ea typeface="+mn-ea"/>
              <a:cs typeface="+mn-cs"/>
            </a:endParaRPr>
          </a:p>
          <a:p>
            <a:r>
              <a:rPr lang="sl-SI" sz="1200" kern="1200" dirty="0">
                <a:solidFill>
                  <a:schemeClr val="tx1"/>
                </a:solidFill>
                <a:effectLst/>
                <a:latin typeface="+mn-lt"/>
                <a:ea typeface="+mn-ea"/>
                <a:cs typeface="+mn-cs"/>
              </a:rPr>
              <a:t>Vendar pa so prav vsi elementi v tem sporočilu ponarejeni.</a:t>
            </a:r>
          </a:p>
          <a:p>
            <a:r>
              <a:rPr lang="sl-SI" sz="1200" kern="1200" dirty="0">
                <a:solidFill>
                  <a:schemeClr val="tx1"/>
                </a:solidFill>
                <a:effectLst/>
                <a:latin typeface="+mn-lt"/>
                <a:ea typeface="+mn-ea"/>
                <a:cs typeface="+mn-cs"/>
              </a:rPr>
              <a:t>Taka sofisticirana sporočila so precej pogosta. Ker so tako prepričljiva, veliko prejemnikov tudi odpre priponko. V tem konkretnem primeru se je v priponki nahajal zelo škodljiv virus </a:t>
            </a:r>
            <a:r>
              <a:rPr lang="sl-SI" sz="1200" kern="1200" dirty="0" err="1">
                <a:solidFill>
                  <a:schemeClr val="tx1"/>
                </a:solidFill>
                <a:effectLst/>
                <a:latin typeface="+mn-lt"/>
                <a:ea typeface="+mn-ea"/>
                <a:cs typeface="+mn-cs"/>
              </a:rPr>
              <a:t>Lokibot</a:t>
            </a:r>
            <a:r>
              <a:rPr lang="sl-SI" sz="1200" kern="1200" dirty="0">
                <a:solidFill>
                  <a:schemeClr val="tx1"/>
                </a:solidFill>
                <a:effectLst/>
                <a:latin typeface="+mn-lt"/>
                <a:ea typeface="+mn-ea"/>
                <a:cs typeface="+mn-cs"/>
              </a:rPr>
              <a:t>.</a:t>
            </a:r>
          </a:p>
          <a:p>
            <a:endParaRPr lang="sl-SI" sz="1200" kern="1200" dirty="0">
              <a:solidFill>
                <a:schemeClr val="tx1"/>
              </a:solidFill>
              <a:effectLst/>
              <a:latin typeface="+mn-lt"/>
              <a:ea typeface="+mn-ea"/>
              <a:cs typeface="+mn-cs"/>
            </a:endParaRPr>
          </a:p>
          <a:p>
            <a:r>
              <a:rPr lang="sl-SI" sz="1200" b="1" kern="1200" dirty="0">
                <a:solidFill>
                  <a:schemeClr val="tx1"/>
                </a:solidFill>
                <a:effectLst/>
                <a:latin typeface="+mn-lt"/>
                <a:ea typeface="+mn-ea"/>
                <a:cs typeface="+mn-cs"/>
              </a:rPr>
              <a:t>Če prejmete tako sporočilo, vas zaščiti le to, da se držite pravila – če ne vem, zakaj sem to prejel, potem ne klikam na povezave in ne odpiram priponk.</a:t>
            </a:r>
          </a:p>
          <a:p>
            <a:endParaRPr lang="sl-SI" b="0" dirty="0"/>
          </a:p>
        </p:txBody>
      </p:sp>
      <p:sp>
        <p:nvSpPr>
          <p:cNvPr id="4" name="Slide Number Placeholder 3"/>
          <p:cNvSpPr>
            <a:spLocks noGrp="1"/>
          </p:cNvSpPr>
          <p:nvPr>
            <p:ph type="sldNum" sz="quarter" idx="5"/>
          </p:nvPr>
        </p:nvSpPr>
        <p:spPr/>
        <p:txBody>
          <a:bodyPr/>
          <a:lstStyle/>
          <a:p>
            <a:fld id="{33F62848-C21F-4445-A51A-104F46DB1070}" type="slidenum">
              <a:rPr lang="en-SI" smtClean="0"/>
              <a:t>9</a:t>
            </a:fld>
            <a:endParaRPr lang="en-SI"/>
          </a:p>
        </p:txBody>
      </p:sp>
    </p:spTree>
    <p:extLst>
      <p:ext uri="{BB962C8B-B14F-4D97-AF65-F5344CB8AC3E}">
        <p14:creationId xmlns:p14="http://schemas.microsoft.com/office/powerpoint/2010/main" val="33888395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97293E-003B-4FEC-8D92-3D57583036A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sl-SI"/>
          </a:p>
        </p:txBody>
      </p:sp>
      <p:sp>
        <p:nvSpPr>
          <p:cNvPr id="3" name="Subtitle 2">
            <a:extLst>
              <a:ext uri="{FF2B5EF4-FFF2-40B4-BE49-F238E27FC236}">
                <a16:creationId xmlns:a16="http://schemas.microsoft.com/office/drawing/2014/main" id="{8DD8F6F6-28EB-4B8E-B070-9B0B66CEAC4C}"/>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sl-SI"/>
          </a:p>
        </p:txBody>
      </p:sp>
      <p:sp>
        <p:nvSpPr>
          <p:cNvPr id="4" name="Date Placeholder 3">
            <a:extLst>
              <a:ext uri="{FF2B5EF4-FFF2-40B4-BE49-F238E27FC236}">
                <a16:creationId xmlns:a16="http://schemas.microsoft.com/office/drawing/2014/main" id="{98C03132-49D9-4466-93BC-2461D8D3C0A6}"/>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7A67FA80-8DFA-4067-B00F-5DED79961558}"/>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CB72F1C8-7CBF-4ED6-9E22-B3D9A63C07F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68674770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2742C-FF29-44B5-943B-3D756B720934}"/>
              </a:ext>
            </a:extLst>
          </p:cNvPr>
          <p:cNvSpPr>
            <a:spLocks noGrp="1"/>
          </p:cNvSpPr>
          <p:nvPr>
            <p:ph type="title"/>
          </p:nvPr>
        </p:nvSpPr>
        <p:spPr/>
        <p:txBody>
          <a:bodyPr/>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4BB8B42D-BBFB-4DBB-8F7B-84364D2D3DF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F3384FD8-88AA-4DC4-83D7-0F57DBBE6054}"/>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5454B962-B29C-41C9-8E1C-BC9AC5454C2E}"/>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E2C95B0E-C329-483C-A511-FD190E424314}"/>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36376879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4AF7EC2-7241-424F-A548-D2482FB7E4D6}"/>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sl-SI"/>
          </a:p>
        </p:txBody>
      </p:sp>
      <p:sp>
        <p:nvSpPr>
          <p:cNvPr id="3" name="Vertical Text Placeholder 2">
            <a:extLst>
              <a:ext uri="{FF2B5EF4-FFF2-40B4-BE49-F238E27FC236}">
                <a16:creationId xmlns:a16="http://schemas.microsoft.com/office/drawing/2014/main" id="{A4660777-B9F1-4F30-9B0E-6862B07B7794}"/>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32CE28DD-0B6E-4796-AF02-47784C14AC19}"/>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D2A454CB-2D14-4772-864C-840121D5F1F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D80134E3-4921-41A2-9636-88E76CC5840A}"/>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554101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F9822C-BA04-447C-8F59-076ACA99E4FD}"/>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2967400F-F499-4674-BA1C-6AC3B8EF00C5}"/>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C28F1FDA-7182-4AD2-B66F-9D37E0CFC5A6}"/>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F0D96DE4-2AB7-4916-A592-69523E66A03B}"/>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B0714E95-1A13-42FF-AD89-A55CAC2621FB}"/>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818362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F15DE6-4CFB-408B-BE8D-DCBE8DB5A02B}"/>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sl-SI"/>
          </a:p>
        </p:txBody>
      </p:sp>
      <p:sp>
        <p:nvSpPr>
          <p:cNvPr id="3" name="Text Placeholder 2">
            <a:extLst>
              <a:ext uri="{FF2B5EF4-FFF2-40B4-BE49-F238E27FC236}">
                <a16:creationId xmlns:a16="http://schemas.microsoft.com/office/drawing/2014/main" id="{C78CEC38-867C-4A2E-81AB-C5A4348AFB8D}"/>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AF0A58C2-E6EA-4E20-9E00-F2C070DCF6D7}"/>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69D70439-0E44-4CD7-BC10-4115254DF916}"/>
              </a:ext>
            </a:extLst>
          </p:cNvPr>
          <p:cNvSpPr>
            <a:spLocks noGrp="1"/>
          </p:cNvSpPr>
          <p:nvPr>
            <p:ph type="ftr" sz="quarter" idx="11"/>
          </p:nvPr>
        </p:nvSpPr>
        <p:spPr/>
        <p:txBody>
          <a:bodyPr/>
          <a:lstStyle/>
          <a:p>
            <a:endParaRPr lang="sl-SI"/>
          </a:p>
        </p:txBody>
      </p:sp>
      <p:sp>
        <p:nvSpPr>
          <p:cNvPr id="6" name="Slide Number Placeholder 5">
            <a:extLst>
              <a:ext uri="{FF2B5EF4-FFF2-40B4-BE49-F238E27FC236}">
                <a16:creationId xmlns:a16="http://schemas.microsoft.com/office/drawing/2014/main" id="{4BA422FC-ECF3-4523-937D-8853F762BD7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4126375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E78252-65FF-4FB9-B05C-5ED607FF93A6}"/>
              </a:ext>
            </a:extLst>
          </p:cNvPr>
          <p:cNvSpPr>
            <a:spLocks noGrp="1"/>
          </p:cNvSpPr>
          <p:nvPr>
            <p:ph type="title"/>
          </p:nvPr>
        </p:nvSpPr>
        <p:spPr/>
        <p:txBody>
          <a:bodyPr/>
          <a:lstStyle/>
          <a:p>
            <a:r>
              <a:rPr lang="en-US"/>
              <a:t>Click to edit Master title style</a:t>
            </a:r>
            <a:endParaRPr lang="sl-SI"/>
          </a:p>
        </p:txBody>
      </p:sp>
      <p:sp>
        <p:nvSpPr>
          <p:cNvPr id="3" name="Content Placeholder 2">
            <a:extLst>
              <a:ext uri="{FF2B5EF4-FFF2-40B4-BE49-F238E27FC236}">
                <a16:creationId xmlns:a16="http://schemas.microsoft.com/office/drawing/2014/main" id="{B494DEE6-EFAB-46E5-ADEB-C5EAD0597608}"/>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Content Placeholder 3">
            <a:extLst>
              <a:ext uri="{FF2B5EF4-FFF2-40B4-BE49-F238E27FC236}">
                <a16:creationId xmlns:a16="http://schemas.microsoft.com/office/drawing/2014/main" id="{91FD6D32-6D86-49CF-AA28-B7EBF3A099C2}"/>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Date Placeholder 4">
            <a:extLst>
              <a:ext uri="{FF2B5EF4-FFF2-40B4-BE49-F238E27FC236}">
                <a16:creationId xmlns:a16="http://schemas.microsoft.com/office/drawing/2014/main" id="{993CEBAA-F80A-493C-9B51-409021E403BA}"/>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6" name="Footer Placeholder 5">
            <a:extLst>
              <a:ext uri="{FF2B5EF4-FFF2-40B4-BE49-F238E27FC236}">
                <a16:creationId xmlns:a16="http://schemas.microsoft.com/office/drawing/2014/main" id="{DE2C1DB0-CB53-45C8-B856-F7936CB7FEE4}"/>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7C3A9E94-B14C-485A-9E0D-FA28BD53C7F3}"/>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2959186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F5F5A8-B6FB-413F-A77B-96538FF9C760}"/>
              </a:ext>
            </a:extLst>
          </p:cNvPr>
          <p:cNvSpPr>
            <a:spLocks noGrp="1"/>
          </p:cNvSpPr>
          <p:nvPr>
            <p:ph type="title"/>
          </p:nvPr>
        </p:nvSpPr>
        <p:spPr>
          <a:xfrm>
            <a:off x="839788" y="365125"/>
            <a:ext cx="10515600" cy="1325563"/>
          </a:xfrm>
        </p:spPr>
        <p:txBody>
          <a:bodyPr/>
          <a:lstStyle/>
          <a:p>
            <a:r>
              <a:rPr lang="en-US"/>
              <a:t>Click to edit Master title style</a:t>
            </a:r>
            <a:endParaRPr lang="sl-SI"/>
          </a:p>
        </p:txBody>
      </p:sp>
      <p:sp>
        <p:nvSpPr>
          <p:cNvPr id="3" name="Text Placeholder 2">
            <a:extLst>
              <a:ext uri="{FF2B5EF4-FFF2-40B4-BE49-F238E27FC236}">
                <a16:creationId xmlns:a16="http://schemas.microsoft.com/office/drawing/2014/main" id="{E3B1279A-359D-4687-B0F0-A38CD9B97329}"/>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685F3E6-8CE3-47CE-803F-D1D787C9C783}"/>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5" name="Text Placeholder 4">
            <a:extLst>
              <a:ext uri="{FF2B5EF4-FFF2-40B4-BE49-F238E27FC236}">
                <a16:creationId xmlns:a16="http://schemas.microsoft.com/office/drawing/2014/main" id="{7647A0E8-F0BE-490B-B1E7-E49640DBF6A2}"/>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A99D3FAB-9381-42BF-A5C2-D92E4780021D}"/>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7" name="Date Placeholder 6">
            <a:extLst>
              <a:ext uri="{FF2B5EF4-FFF2-40B4-BE49-F238E27FC236}">
                <a16:creationId xmlns:a16="http://schemas.microsoft.com/office/drawing/2014/main" id="{F1D1BD52-30F7-4BEB-9ADA-EFFDD798C02C}"/>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8" name="Footer Placeholder 7">
            <a:extLst>
              <a:ext uri="{FF2B5EF4-FFF2-40B4-BE49-F238E27FC236}">
                <a16:creationId xmlns:a16="http://schemas.microsoft.com/office/drawing/2014/main" id="{43B342E4-76C4-4F6F-9AA1-AAC659CA7AE1}"/>
              </a:ext>
            </a:extLst>
          </p:cNvPr>
          <p:cNvSpPr>
            <a:spLocks noGrp="1"/>
          </p:cNvSpPr>
          <p:nvPr>
            <p:ph type="ftr" sz="quarter" idx="11"/>
          </p:nvPr>
        </p:nvSpPr>
        <p:spPr/>
        <p:txBody>
          <a:bodyPr/>
          <a:lstStyle/>
          <a:p>
            <a:endParaRPr lang="sl-SI"/>
          </a:p>
        </p:txBody>
      </p:sp>
      <p:sp>
        <p:nvSpPr>
          <p:cNvPr id="9" name="Slide Number Placeholder 8">
            <a:extLst>
              <a:ext uri="{FF2B5EF4-FFF2-40B4-BE49-F238E27FC236}">
                <a16:creationId xmlns:a16="http://schemas.microsoft.com/office/drawing/2014/main" id="{F96B7EFD-FBD3-4097-8F2C-992A84B82582}"/>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8069615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6E97AD-829A-48A1-9B9F-A124CFEA7A88}"/>
              </a:ext>
            </a:extLst>
          </p:cNvPr>
          <p:cNvSpPr>
            <a:spLocks noGrp="1"/>
          </p:cNvSpPr>
          <p:nvPr>
            <p:ph type="title"/>
          </p:nvPr>
        </p:nvSpPr>
        <p:spPr/>
        <p:txBody>
          <a:bodyPr/>
          <a:lstStyle/>
          <a:p>
            <a:r>
              <a:rPr lang="en-US"/>
              <a:t>Click to edit Master title style</a:t>
            </a:r>
            <a:endParaRPr lang="sl-SI"/>
          </a:p>
        </p:txBody>
      </p:sp>
      <p:sp>
        <p:nvSpPr>
          <p:cNvPr id="3" name="Date Placeholder 2">
            <a:extLst>
              <a:ext uri="{FF2B5EF4-FFF2-40B4-BE49-F238E27FC236}">
                <a16:creationId xmlns:a16="http://schemas.microsoft.com/office/drawing/2014/main" id="{50E7EF54-C6FE-47E7-AB2F-4F663F28BA7A}"/>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4" name="Footer Placeholder 3">
            <a:extLst>
              <a:ext uri="{FF2B5EF4-FFF2-40B4-BE49-F238E27FC236}">
                <a16:creationId xmlns:a16="http://schemas.microsoft.com/office/drawing/2014/main" id="{969D5B1C-683B-4164-800A-B3289F72CD6D}"/>
              </a:ext>
            </a:extLst>
          </p:cNvPr>
          <p:cNvSpPr>
            <a:spLocks noGrp="1"/>
          </p:cNvSpPr>
          <p:nvPr>
            <p:ph type="ftr" sz="quarter" idx="11"/>
          </p:nvPr>
        </p:nvSpPr>
        <p:spPr/>
        <p:txBody>
          <a:bodyPr/>
          <a:lstStyle/>
          <a:p>
            <a:endParaRPr lang="sl-SI"/>
          </a:p>
        </p:txBody>
      </p:sp>
      <p:sp>
        <p:nvSpPr>
          <p:cNvPr id="5" name="Slide Number Placeholder 4">
            <a:extLst>
              <a:ext uri="{FF2B5EF4-FFF2-40B4-BE49-F238E27FC236}">
                <a16:creationId xmlns:a16="http://schemas.microsoft.com/office/drawing/2014/main" id="{8A3A1F41-D7D5-4E10-B8AB-79AC3CB1ED3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22709241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5FCB77D-6B84-4EFF-9A10-5BE03E5DA31F}"/>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3" name="Footer Placeholder 2">
            <a:extLst>
              <a:ext uri="{FF2B5EF4-FFF2-40B4-BE49-F238E27FC236}">
                <a16:creationId xmlns:a16="http://schemas.microsoft.com/office/drawing/2014/main" id="{5EF6F0C8-E09B-48BF-BCEA-9EE8C3503B57}"/>
              </a:ext>
            </a:extLst>
          </p:cNvPr>
          <p:cNvSpPr>
            <a:spLocks noGrp="1"/>
          </p:cNvSpPr>
          <p:nvPr>
            <p:ph type="ftr" sz="quarter" idx="11"/>
          </p:nvPr>
        </p:nvSpPr>
        <p:spPr/>
        <p:txBody>
          <a:bodyPr/>
          <a:lstStyle/>
          <a:p>
            <a:endParaRPr lang="sl-SI"/>
          </a:p>
        </p:txBody>
      </p:sp>
      <p:sp>
        <p:nvSpPr>
          <p:cNvPr id="4" name="Slide Number Placeholder 3">
            <a:extLst>
              <a:ext uri="{FF2B5EF4-FFF2-40B4-BE49-F238E27FC236}">
                <a16:creationId xmlns:a16="http://schemas.microsoft.com/office/drawing/2014/main" id="{4379AFBE-80F7-4CCB-BBC1-8A6A93823917}"/>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7678053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7763-9598-4E74-AF4A-936DE662C7A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Content Placeholder 2">
            <a:extLst>
              <a:ext uri="{FF2B5EF4-FFF2-40B4-BE49-F238E27FC236}">
                <a16:creationId xmlns:a16="http://schemas.microsoft.com/office/drawing/2014/main" id="{9463F182-9CC3-4298-96AA-EE8EB7B5949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Text Placeholder 3">
            <a:extLst>
              <a:ext uri="{FF2B5EF4-FFF2-40B4-BE49-F238E27FC236}">
                <a16:creationId xmlns:a16="http://schemas.microsoft.com/office/drawing/2014/main" id="{8012A118-CD3F-4AF2-B1F8-23FD4A0E85F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7D5D0AC3-BE83-447B-BD56-35AAA2D38D30}"/>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6" name="Footer Placeholder 5">
            <a:extLst>
              <a:ext uri="{FF2B5EF4-FFF2-40B4-BE49-F238E27FC236}">
                <a16:creationId xmlns:a16="http://schemas.microsoft.com/office/drawing/2014/main" id="{D75A8DA8-70DB-48F3-B1A2-948CD877F4EA}"/>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BFC431BA-D1A8-448C-B06E-01DD3664EE68}"/>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4117236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B0A030-096C-4FAA-9CFD-F60678476C74}"/>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sl-SI"/>
          </a:p>
        </p:txBody>
      </p:sp>
      <p:sp>
        <p:nvSpPr>
          <p:cNvPr id="3" name="Picture Placeholder 2">
            <a:extLst>
              <a:ext uri="{FF2B5EF4-FFF2-40B4-BE49-F238E27FC236}">
                <a16:creationId xmlns:a16="http://schemas.microsoft.com/office/drawing/2014/main" id="{FE681833-D55A-49B9-A3B0-97A8D536AA0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sl-SI"/>
          </a:p>
        </p:txBody>
      </p:sp>
      <p:sp>
        <p:nvSpPr>
          <p:cNvPr id="4" name="Text Placeholder 3">
            <a:extLst>
              <a:ext uri="{FF2B5EF4-FFF2-40B4-BE49-F238E27FC236}">
                <a16:creationId xmlns:a16="http://schemas.microsoft.com/office/drawing/2014/main" id="{3F5B226D-ECC5-4B5D-A021-BAB8A341759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0929B0A4-BDA6-4152-91FF-6734D85DF4D4}"/>
              </a:ext>
            </a:extLst>
          </p:cNvPr>
          <p:cNvSpPr>
            <a:spLocks noGrp="1"/>
          </p:cNvSpPr>
          <p:nvPr>
            <p:ph type="dt" sz="half" idx="10"/>
          </p:nvPr>
        </p:nvSpPr>
        <p:spPr/>
        <p:txBody>
          <a:bodyPr/>
          <a:lstStyle/>
          <a:p>
            <a:fld id="{2EF91906-8542-4045-A53B-BEDCC28054B2}" type="datetimeFigureOut">
              <a:rPr lang="sl-SI" smtClean="0"/>
              <a:t>21. 09. 2023</a:t>
            </a:fld>
            <a:endParaRPr lang="sl-SI"/>
          </a:p>
        </p:txBody>
      </p:sp>
      <p:sp>
        <p:nvSpPr>
          <p:cNvPr id="6" name="Footer Placeholder 5">
            <a:extLst>
              <a:ext uri="{FF2B5EF4-FFF2-40B4-BE49-F238E27FC236}">
                <a16:creationId xmlns:a16="http://schemas.microsoft.com/office/drawing/2014/main" id="{6A61BBA8-8A8E-4B00-82E2-16974B522922}"/>
              </a:ext>
            </a:extLst>
          </p:cNvPr>
          <p:cNvSpPr>
            <a:spLocks noGrp="1"/>
          </p:cNvSpPr>
          <p:nvPr>
            <p:ph type="ftr" sz="quarter" idx="11"/>
          </p:nvPr>
        </p:nvSpPr>
        <p:spPr/>
        <p:txBody>
          <a:bodyPr/>
          <a:lstStyle/>
          <a:p>
            <a:endParaRPr lang="sl-SI"/>
          </a:p>
        </p:txBody>
      </p:sp>
      <p:sp>
        <p:nvSpPr>
          <p:cNvPr id="7" name="Slide Number Placeholder 6">
            <a:extLst>
              <a:ext uri="{FF2B5EF4-FFF2-40B4-BE49-F238E27FC236}">
                <a16:creationId xmlns:a16="http://schemas.microsoft.com/office/drawing/2014/main" id="{E801007B-C771-46CD-A42D-085CDBCD9266}"/>
              </a:ext>
            </a:extLst>
          </p:cNvPr>
          <p:cNvSpPr>
            <a:spLocks noGrp="1"/>
          </p:cNvSpPr>
          <p:nvPr>
            <p:ph type="sldNum" sz="quarter" idx="12"/>
          </p:nvPr>
        </p:nvSpPr>
        <p:spPr/>
        <p:txBody>
          <a:bodyPr/>
          <a:lstStyle/>
          <a:p>
            <a:fld id="{83261CD7-11AC-49DC-A21D-5D601ACE5CF1}" type="slidenum">
              <a:rPr lang="sl-SI" smtClean="0"/>
              <a:t>‹#›</a:t>
            </a:fld>
            <a:endParaRPr lang="sl-SI"/>
          </a:p>
        </p:txBody>
      </p:sp>
    </p:spTree>
    <p:extLst>
      <p:ext uri="{BB962C8B-B14F-4D97-AF65-F5344CB8AC3E}">
        <p14:creationId xmlns:p14="http://schemas.microsoft.com/office/powerpoint/2010/main" val="168669401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038D5A1-C578-45AB-90FE-50A91076034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sl-SI"/>
          </a:p>
        </p:txBody>
      </p:sp>
      <p:sp>
        <p:nvSpPr>
          <p:cNvPr id="3" name="Text Placeholder 2">
            <a:extLst>
              <a:ext uri="{FF2B5EF4-FFF2-40B4-BE49-F238E27FC236}">
                <a16:creationId xmlns:a16="http://schemas.microsoft.com/office/drawing/2014/main" id="{BFA3AB6A-0D65-44AF-8EC5-F21D9C02F1A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l-SI"/>
          </a:p>
        </p:txBody>
      </p:sp>
      <p:sp>
        <p:nvSpPr>
          <p:cNvPr id="4" name="Date Placeholder 3">
            <a:extLst>
              <a:ext uri="{FF2B5EF4-FFF2-40B4-BE49-F238E27FC236}">
                <a16:creationId xmlns:a16="http://schemas.microsoft.com/office/drawing/2014/main" id="{BB604A57-0452-446A-A235-7C499EE3BAE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EF91906-8542-4045-A53B-BEDCC28054B2}" type="datetimeFigureOut">
              <a:rPr lang="sl-SI" smtClean="0"/>
              <a:t>21. 09. 2023</a:t>
            </a:fld>
            <a:endParaRPr lang="sl-SI"/>
          </a:p>
        </p:txBody>
      </p:sp>
      <p:sp>
        <p:nvSpPr>
          <p:cNvPr id="5" name="Footer Placeholder 4">
            <a:extLst>
              <a:ext uri="{FF2B5EF4-FFF2-40B4-BE49-F238E27FC236}">
                <a16:creationId xmlns:a16="http://schemas.microsoft.com/office/drawing/2014/main" id="{7AD8AA5B-EED9-4D96-9EAF-A828F681897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sl-SI"/>
          </a:p>
        </p:txBody>
      </p:sp>
      <p:sp>
        <p:nvSpPr>
          <p:cNvPr id="6" name="Slide Number Placeholder 5">
            <a:extLst>
              <a:ext uri="{FF2B5EF4-FFF2-40B4-BE49-F238E27FC236}">
                <a16:creationId xmlns:a16="http://schemas.microsoft.com/office/drawing/2014/main" id="{CF50765C-90DB-4E2C-ADAA-40AEDE22773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261CD7-11AC-49DC-A21D-5D601ACE5CF1}" type="slidenum">
              <a:rPr lang="sl-SI" smtClean="0"/>
              <a:t>‹#›</a:t>
            </a:fld>
            <a:endParaRPr lang="sl-SI"/>
          </a:p>
        </p:txBody>
      </p:sp>
    </p:spTree>
    <p:extLst>
      <p:ext uri="{BB962C8B-B14F-4D97-AF65-F5344CB8AC3E}">
        <p14:creationId xmlns:p14="http://schemas.microsoft.com/office/powerpoint/2010/main" val="225990134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l-SI"/>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A470B9-073D-4AEE-BF51-CC0484EBD609}"/>
              </a:ext>
            </a:extLst>
          </p:cNvPr>
          <p:cNvSpPr>
            <a:spLocks noGrp="1"/>
          </p:cNvSpPr>
          <p:nvPr>
            <p:ph type="ctrTitle"/>
          </p:nvPr>
        </p:nvSpPr>
        <p:spPr>
          <a:xfrm>
            <a:off x="1524000" y="1231231"/>
            <a:ext cx="9144000" cy="2824164"/>
          </a:xfrm>
        </p:spPr>
        <p:txBody>
          <a:bodyPr>
            <a:noAutofit/>
          </a:bodyPr>
          <a:lstStyle/>
          <a:p>
            <a:endParaRPr lang="sl-SI" sz="7200" dirty="0"/>
          </a:p>
        </p:txBody>
      </p:sp>
      <p:sp>
        <p:nvSpPr>
          <p:cNvPr id="3" name="Subtitle 2">
            <a:extLst>
              <a:ext uri="{FF2B5EF4-FFF2-40B4-BE49-F238E27FC236}">
                <a16:creationId xmlns:a16="http://schemas.microsoft.com/office/drawing/2014/main" id="{9803376E-7770-4088-9BB7-D83B2BD2AA31}"/>
              </a:ext>
            </a:extLst>
          </p:cNvPr>
          <p:cNvSpPr>
            <a:spLocks noGrp="1"/>
          </p:cNvSpPr>
          <p:nvPr>
            <p:ph type="subTitle" idx="1"/>
          </p:nvPr>
        </p:nvSpPr>
        <p:spPr>
          <a:xfrm>
            <a:off x="1524000" y="4516439"/>
            <a:ext cx="9144000" cy="1655762"/>
          </a:xfrm>
        </p:spPr>
        <p:txBody>
          <a:bodyPr>
            <a:noAutofit/>
          </a:bodyPr>
          <a:lstStyle/>
          <a:p>
            <a:endParaRPr lang="sl-SI" sz="4400" b="1"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FF955549-4BFF-488F-B153-6E28E683F1E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Tree>
    <p:extLst>
      <p:ext uri="{BB962C8B-B14F-4D97-AF65-F5344CB8AC3E}">
        <p14:creationId xmlns:p14="http://schemas.microsoft.com/office/powerpoint/2010/main" val="42756505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B8143632-9324-4A8E-A8F3-9B9449487D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52744" y="187890"/>
            <a:ext cx="4582929" cy="6482219"/>
          </a:xfrm>
          <a:prstGeom prst="rect">
            <a:avLst/>
          </a:prstGeom>
          <a:effectLst>
            <a:outerShdw blurRad="50800" dist="38100" dir="2700000" algn="tl" rotWithShape="0">
              <a:prstClr val="black">
                <a:alpha val="40000"/>
              </a:prstClr>
            </a:outerShdw>
          </a:effectLst>
        </p:spPr>
      </p:pic>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6235488"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3600" b="1" dirty="0">
                <a:solidFill>
                  <a:schemeClr val="tx1">
                    <a:lumMod val="75000"/>
                    <a:lumOff val="25000"/>
                  </a:schemeClr>
                </a:solidFill>
                <a:latin typeface="Arial" panose="020B0604020202020204" pitchFamily="34" charset="0"/>
                <a:cs typeface="Arial" panose="020B0604020202020204" pitchFamily="34" charset="0"/>
              </a:rPr>
              <a:t>LAŽNA SPOROČILA V IMENU POLICIJE</a:t>
            </a:r>
          </a:p>
        </p:txBody>
      </p:sp>
      <p:sp>
        <p:nvSpPr>
          <p:cNvPr id="4" name="Rectangle 3">
            <a:extLst>
              <a:ext uri="{FF2B5EF4-FFF2-40B4-BE49-F238E27FC236}">
                <a16:creationId xmlns:a16="http://schemas.microsoft.com/office/drawing/2014/main" id="{3E408B94-D9FE-4437-B1CD-CD63BAF914CA}"/>
              </a:ext>
            </a:extLst>
          </p:cNvPr>
          <p:cNvSpPr/>
          <p:nvPr/>
        </p:nvSpPr>
        <p:spPr>
          <a:xfrm>
            <a:off x="635000" y="2691548"/>
            <a:ext cx="44704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Oblika finančnega izsiljevanja s sporočilom z lažno vsebino. </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Na tovrstna sporočila nikoli ne odgovarjajte.</a:t>
            </a:r>
            <a:endParaRPr lang="sl-SI" sz="2800" dirty="0">
              <a:latin typeface="Arial "/>
            </a:endParaRPr>
          </a:p>
        </p:txBody>
      </p:sp>
    </p:spTree>
    <p:extLst>
      <p:ext uri="{BB962C8B-B14F-4D97-AF65-F5344CB8AC3E}">
        <p14:creationId xmlns:p14="http://schemas.microsoft.com/office/powerpoint/2010/main" val="247508701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EAF3B566-25C4-4F54-BA27-775FEF779A9A}"/>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UPORABLJAJTE MOČNA UNIKATNA GESLA</a:t>
            </a:r>
          </a:p>
        </p:txBody>
      </p:sp>
      <p:pic>
        <p:nvPicPr>
          <p:cNvPr id="3" name="Picture 2">
            <a:extLst>
              <a:ext uri="{FF2B5EF4-FFF2-40B4-BE49-F238E27FC236}">
                <a16:creationId xmlns:a16="http://schemas.microsoft.com/office/drawing/2014/main" id="{FED0B3D9-4A78-4B78-9F59-BCD9313E98E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96001" y="1710771"/>
            <a:ext cx="5867400" cy="4918629"/>
          </a:xfrm>
          <a:prstGeom prst="rect">
            <a:avLst/>
          </a:prstGeom>
        </p:spPr>
      </p:pic>
      <p:sp>
        <p:nvSpPr>
          <p:cNvPr id="8" name="Rectangle 7">
            <a:extLst>
              <a:ext uri="{FF2B5EF4-FFF2-40B4-BE49-F238E27FC236}">
                <a16:creationId xmlns:a16="http://schemas.microsoft.com/office/drawing/2014/main" id="{D1571F88-ABC9-4C63-85E5-912BED8DBF7F}"/>
              </a:ext>
            </a:extLst>
          </p:cNvPr>
          <p:cNvSpPr/>
          <p:nvPr/>
        </p:nvSpPr>
        <p:spPr>
          <a:xfrm>
            <a:off x="635000" y="2691548"/>
            <a:ext cx="4660900" cy="2677656"/>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Najboljši ukrep za zaščito je uporaba </a:t>
            </a:r>
            <a:r>
              <a:rPr lang="sl-SI" sz="2800" dirty="0" err="1">
                <a:latin typeface="Arial "/>
                <a:ea typeface="Calibri" panose="020F0502020204030204" pitchFamily="34" charset="0"/>
                <a:cs typeface="Times New Roman" panose="02020603050405020304" pitchFamily="18" charset="0"/>
              </a:rPr>
              <a:t>dvofaktorskega</a:t>
            </a:r>
            <a:r>
              <a:rPr lang="sl-SI" sz="2800" dirty="0">
                <a:latin typeface="Arial "/>
                <a:ea typeface="Calibri" panose="020F0502020204030204" pitchFamily="34" charset="0"/>
                <a:cs typeface="Times New Roman" panose="02020603050405020304" pitchFamily="18" charset="0"/>
              </a:rPr>
              <a:t> preverjanja (2FA) in unikatnega gesla za vsako storitev.</a:t>
            </a:r>
          </a:p>
          <a:p>
            <a:endParaRPr lang="sl-SI" sz="2800" dirty="0">
              <a:latin typeface="Arial "/>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1827930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427BC13-8429-436D-A1FF-4DAE5E77F0D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4091618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194B7F64-C146-4A98-9417-4870C8111318}"/>
              </a:ext>
            </a:extLst>
          </p:cNvPr>
          <p:cNvPicPr>
            <a:picLocks noChangeAspect="1"/>
          </p:cNvPicPr>
          <p:nvPr/>
        </p:nvPicPr>
        <p:blipFill rotWithShape="1">
          <a:blip r:embed="rId3">
            <a:extLst>
              <a:ext uri="{28A0092B-C50C-407E-A947-70E740481C1C}">
                <a14:useLocalDpi xmlns:a14="http://schemas.microsoft.com/office/drawing/2010/main" val="0"/>
              </a:ext>
            </a:extLst>
          </a:blip>
          <a:srcRect r="3074"/>
          <a:stretch/>
        </p:blipFill>
        <p:spPr>
          <a:xfrm>
            <a:off x="6515106" y="974071"/>
            <a:ext cx="5676894" cy="4909858"/>
          </a:xfrm>
          <a:prstGeom prst="rect">
            <a:avLst/>
          </a:prstGeom>
        </p:spPr>
      </p:pic>
      <p:sp>
        <p:nvSpPr>
          <p:cNvPr id="2" name="Rectangle 1">
            <a:extLst>
              <a:ext uri="{FF2B5EF4-FFF2-40B4-BE49-F238E27FC236}">
                <a16:creationId xmlns:a16="http://schemas.microsoft.com/office/drawing/2014/main" id="{F504C7AD-6FE2-479E-AC21-7A9D313BB242}"/>
              </a:ext>
            </a:extLst>
          </p:cNvPr>
          <p:cNvSpPr/>
          <p:nvPr/>
        </p:nvSpPr>
        <p:spPr>
          <a:xfrm>
            <a:off x="634999" y="2272714"/>
            <a:ext cx="5778501" cy="3108543"/>
          </a:xfrm>
          <a:prstGeom prst="rect">
            <a:avLst/>
          </a:prstGeom>
        </p:spPr>
        <p:txBody>
          <a:bodyPr wrap="square">
            <a:spAutoFit/>
          </a:bodyPr>
          <a:lstStyle/>
          <a:p>
            <a:r>
              <a:rPr lang="sl-SI" sz="2800" dirty="0">
                <a:latin typeface="Arial "/>
              </a:rPr>
              <a:t>Na spletni strani </a:t>
            </a:r>
            <a:r>
              <a:rPr lang="sl-SI" sz="2800" b="1" dirty="0">
                <a:latin typeface="Arial "/>
              </a:rPr>
              <a:t>https://haveibeenpwned.com/ </a:t>
            </a:r>
            <a:r>
              <a:rPr lang="sl-SI" sz="2800" dirty="0">
                <a:latin typeface="Arial "/>
              </a:rPr>
              <a:t>preverite, ali se vaš elektronski naslov nahaja v kakšni zlorabljeni bazi podatkov. </a:t>
            </a:r>
          </a:p>
          <a:p>
            <a:r>
              <a:rPr lang="sl-SI" sz="2800" b="1" dirty="0">
                <a:latin typeface="Arial "/>
              </a:rPr>
              <a:t>V tem primeru nujno zamenjajte geslo za to storitev.</a:t>
            </a:r>
          </a:p>
        </p:txBody>
      </p:sp>
      <p:sp>
        <p:nvSpPr>
          <p:cNvPr id="4" name="Title 1">
            <a:extLst>
              <a:ext uri="{FF2B5EF4-FFF2-40B4-BE49-F238E27FC236}">
                <a16:creationId xmlns:a16="http://schemas.microsoft.com/office/drawing/2014/main" id="{D5F531CB-5D5F-490B-9263-6F12519A6335}"/>
              </a:ext>
            </a:extLst>
          </p:cNvPr>
          <p:cNvSpPr txBox="1">
            <a:spLocks/>
          </p:cNvSpPr>
          <p:nvPr/>
        </p:nvSpPr>
        <p:spPr>
          <a:xfrm>
            <a:off x="635000" y="826014"/>
            <a:ext cx="9938925" cy="1325563"/>
          </a:xfrm>
          <a:prstGeom prst="rect">
            <a:avLst/>
          </a:prstGeom>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pPr>
            <a:r>
              <a:rPr lang="sl-SI" sz="4000" b="1" dirty="0">
                <a:solidFill>
                  <a:schemeClr val="tx1">
                    <a:lumMod val="75000"/>
                    <a:lumOff val="25000"/>
                  </a:schemeClr>
                </a:solidFill>
                <a:latin typeface="Arial" panose="020B0604020202020204" pitchFamily="34" charset="0"/>
                <a:cs typeface="Arial" panose="020B0604020202020204" pitchFamily="34" charset="0"/>
              </a:rPr>
              <a:t>SO VAS ‚SHEKALI‘?</a:t>
            </a:r>
          </a:p>
        </p:txBody>
      </p:sp>
    </p:spTree>
    <p:extLst>
      <p:ext uri="{BB962C8B-B14F-4D97-AF65-F5344CB8AC3E}">
        <p14:creationId xmlns:p14="http://schemas.microsoft.com/office/powerpoint/2010/main" val="86247580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A7B57BD-3E73-4067-952E-02E11C5E3276}"/>
              </a:ext>
            </a:extLst>
          </p:cNvPr>
          <p:cNvPicPr>
            <a:picLocks noChangeAspect="1"/>
          </p:cNvPicPr>
          <p:nvPr/>
        </p:nvPicPr>
        <p:blipFill>
          <a:blip r:embed="rId3"/>
          <a:stretch>
            <a:fillRect/>
          </a:stretch>
        </p:blipFill>
        <p:spPr>
          <a:xfrm>
            <a:off x="847296" y="1572352"/>
            <a:ext cx="10497408" cy="3713295"/>
          </a:xfrm>
          <a:prstGeom prst="rect">
            <a:avLst/>
          </a:prstGeom>
        </p:spPr>
      </p:pic>
    </p:spTree>
    <p:extLst>
      <p:ext uri="{BB962C8B-B14F-4D97-AF65-F5344CB8AC3E}">
        <p14:creationId xmlns:p14="http://schemas.microsoft.com/office/powerpoint/2010/main" val="95695372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a:extLst>
              <a:ext uri="{FF2B5EF4-FFF2-40B4-BE49-F238E27FC236}">
                <a16:creationId xmlns:a16="http://schemas.microsoft.com/office/drawing/2014/main" id="{46DC6AB1-E88F-42AA-8EF0-D9CCDE48F24F}"/>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5642810" y="1156055"/>
            <a:ext cx="6213613" cy="4545890"/>
          </a:xfrm>
          <a:prstGeom prst="rect">
            <a:avLst/>
          </a:prstGeom>
        </p:spPr>
      </p:pic>
      <p:sp>
        <p:nvSpPr>
          <p:cNvPr id="5" name="Content Placeholder 5">
            <a:extLst>
              <a:ext uri="{FF2B5EF4-FFF2-40B4-BE49-F238E27FC236}">
                <a16:creationId xmlns:a16="http://schemas.microsoft.com/office/drawing/2014/main" id="{11BED9B5-532B-4A1C-8D9C-3E193206BCB2}"/>
              </a:ext>
            </a:extLst>
          </p:cNvPr>
          <p:cNvSpPr txBox="1">
            <a:spLocks/>
          </p:cNvSpPr>
          <p:nvPr/>
        </p:nvSpPr>
        <p:spPr>
          <a:xfrm>
            <a:off x="335577" y="2973846"/>
            <a:ext cx="5408234" cy="233208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sl-SI" b="1" dirty="0">
                <a:solidFill>
                  <a:schemeClr val="tx1">
                    <a:lumMod val="75000"/>
                    <a:lumOff val="25000"/>
                  </a:schemeClr>
                </a:solidFill>
                <a:latin typeface="Arial" panose="020B0604020202020204" pitchFamily="34" charset="0"/>
                <a:cs typeface="Arial" panose="020B0604020202020204" pitchFamily="34" charset="0"/>
              </a:rPr>
              <a:t>Za več nasvetov o spletni varnosti obiščite www.varninainternetu.si</a:t>
            </a:r>
          </a:p>
        </p:txBody>
      </p:sp>
    </p:spTree>
    <p:extLst>
      <p:ext uri="{BB962C8B-B14F-4D97-AF65-F5344CB8AC3E}">
        <p14:creationId xmlns:p14="http://schemas.microsoft.com/office/powerpoint/2010/main" val="370031241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412750"/>
            <a:ext cx="10515600" cy="1325563"/>
          </a:xfrm>
        </p:spPr>
        <p:txBody>
          <a:bodyPr>
            <a:normAutofit/>
          </a:bodyPr>
          <a:lstStyle/>
          <a:p>
            <a:r>
              <a:rPr lang="sl-SI" dirty="0">
                <a:solidFill>
                  <a:schemeClr val="tx1">
                    <a:lumMod val="65000"/>
                    <a:lumOff val="35000"/>
                  </a:schemeClr>
                </a:solidFill>
                <a:latin typeface="Arial" panose="020B0604020202020204" pitchFamily="34" charset="0"/>
                <a:cs typeface="Arial" panose="020B0604020202020204" pitchFamily="34" charset="0"/>
              </a:rPr>
              <a:t>E-POŠTA JE GLAVNI VEKTOR KIBERNETSKIH NAPADOV</a:t>
            </a:r>
          </a:p>
        </p:txBody>
      </p:sp>
      <p:sp>
        <p:nvSpPr>
          <p:cNvPr id="8" name="Rectangle 7">
            <a:extLst>
              <a:ext uri="{FF2B5EF4-FFF2-40B4-BE49-F238E27FC236}">
                <a16:creationId xmlns:a16="http://schemas.microsoft.com/office/drawing/2014/main" id="{FDC9E5CC-A4EB-4CB0-8FE1-F70AE7BAEBCB}"/>
              </a:ext>
            </a:extLst>
          </p:cNvPr>
          <p:cNvSpPr/>
          <p:nvPr/>
        </p:nvSpPr>
        <p:spPr>
          <a:xfrm>
            <a:off x="635000" y="1882853"/>
            <a:ext cx="6248400" cy="440120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Virus si največkrat ‚</a:t>
            </a:r>
            <a:r>
              <a:rPr lang="sl-SI" sz="2800" dirty="0" err="1">
                <a:latin typeface="Arial "/>
                <a:ea typeface="Calibri" panose="020F0502020204030204" pitchFamily="34" charset="0"/>
                <a:cs typeface="Times New Roman" panose="02020603050405020304" pitchFamily="18" charset="0"/>
              </a:rPr>
              <a:t>naklikamo</a:t>
            </a:r>
            <a:r>
              <a:rPr lang="sl-SI" sz="2800" dirty="0">
                <a:latin typeface="Arial "/>
                <a:ea typeface="Calibri" panose="020F0502020204030204" pitchFamily="34" charset="0"/>
                <a:cs typeface="Times New Roman" panose="02020603050405020304" pitchFamily="18" charset="0"/>
              </a:rPr>
              <a:t>‘ kar sami, npr. tako, da odpremo priponko v lažnem elektronskem sporočilu.</a:t>
            </a:r>
          </a:p>
          <a:p>
            <a:endParaRPr lang="sl-SI" sz="2800" dirty="0">
              <a:latin typeface="Arial "/>
              <a:ea typeface="Calibri" panose="020F0502020204030204" pitchFamily="34" charset="0"/>
              <a:cs typeface="Times New Roman" panose="02020603050405020304" pitchFamily="18" charset="0"/>
            </a:endParaRPr>
          </a:p>
          <a:p>
            <a:r>
              <a:rPr lang="sl-SI" sz="2800" dirty="0">
                <a:latin typeface="Arial "/>
                <a:ea typeface="Calibri" panose="020F0502020204030204" pitchFamily="34" charset="0"/>
                <a:cs typeface="Times New Roman" panose="02020603050405020304" pitchFamily="18" charset="0"/>
              </a:rPr>
              <a:t>Škodljivo sporočilo se lahko izmuzne filtrom.</a:t>
            </a:r>
          </a:p>
          <a:p>
            <a:endParaRPr lang="sl-SI" sz="2800" dirty="0">
              <a:latin typeface="Arial "/>
              <a:ea typeface="Calibri" panose="020F0502020204030204" pitchFamily="34" charset="0"/>
              <a:cs typeface="Times New Roman" panose="02020603050405020304" pitchFamily="18" charset="0"/>
            </a:endParaRPr>
          </a:p>
          <a:p>
            <a:r>
              <a:rPr lang="sl-SI" sz="2800" dirty="0">
                <a:solidFill>
                  <a:srgbClr val="CF4520"/>
                </a:solidFill>
                <a:latin typeface="Arial "/>
                <a:ea typeface="Calibri" panose="020F0502020204030204" pitchFamily="34" charset="0"/>
                <a:cs typeface="Times New Roman" panose="02020603050405020304" pitchFamily="18" charset="0"/>
              </a:rPr>
              <a:t>Če niste prepričani, zakaj ste prejeli neko sporočilo, ne odpirajte priponk in ne klikajte na povezave v sporočilu.</a:t>
            </a:r>
          </a:p>
        </p:txBody>
      </p:sp>
      <p:pic>
        <p:nvPicPr>
          <p:cNvPr id="10" name="Picture 9">
            <a:extLst>
              <a:ext uri="{FF2B5EF4-FFF2-40B4-BE49-F238E27FC236}">
                <a16:creationId xmlns:a16="http://schemas.microsoft.com/office/drawing/2014/main" id="{4617FD6F-1C54-4623-A558-BBC9E6EBF7E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72300" y="1882853"/>
            <a:ext cx="5120059" cy="4292135"/>
          </a:xfrm>
          <a:prstGeom prst="rect">
            <a:avLst/>
          </a:prstGeom>
        </p:spPr>
      </p:pic>
    </p:spTree>
    <p:extLst>
      <p:ext uri="{BB962C8B-B14F-4D97-AF65-F5344CB8AC3E}">
        <p14:creationId xmlns:p14="http://schemas.microsoft.com/office/powerpoint/2010/main" val="20662811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DAAFE7E8-B02A-40CF-957A-F92EDE4E0806}"/>
              </a:ext>
            </a:extLst>
          </p:cNvPr>
          <p:cNvPicPr>
            <a:picLocks noChangeAspect="1"/>
          </p:cNvPicPr>
          <p:nvPr/>
        </p:nvPicPr>
        <p:blipFill rotWithShape="1">
          <a:blip r:embed="rId3"/>
          <a:srcRect l="8073" r="12182"/>
          <a:stretch/>
        </p:blipFill>
        <p:spPr>
          <a:xfrm>
            <a:off x="4889500" y="1354816"/>
            <a:ext cx="6845300" cy="4707355"/>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KLJUČNI TRIJE P-JI</a:t>
            </a:r>
          </a:p>
        </p:txBody>
      </p:sp>
      <p:sp>
        <p:nvSpPr>
          <p:cNvPr id="6" name="Rectangle 5">
            <a:extLst>
              <a:ext uri="{FF2B5EF4-FFF2-40B4-BE49-F238E27FC236}">
                <a16:creationId xmlns:a16="http://schemas.microsoft.com/office/drawing/2014/main" id="{3201AC50-0482-483D-B4A8-6CB5011C1510}"/>
              </a:ext>
            </a:extLst>
          </p:cNvPr>
          <p:cNvSpPr/>
          <p:nvPr/>
        </p:nvSpPr>
        <p:spPr>
          <a:xfrm>
            <a:off x="635000" y="2691548"/>
            <a:ext cx="53213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Ko prejmete elektronsko sporočilo, vedno preverite ključne 3 P.</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94194543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5EB0302E-4991-41E2-ADF7-058A37043D49}"/>
              </a:ext>
            </a:extLst>
          </p:cNvPr>
          <p:cNvPicPr>
            <a:picLocks noChangeAspect="1"/>
          </p:cNvPicPr>
          <p:nvPr/>
        </p:nvPicPr>
        <p:blipFill rotWithShape="1">
          <a:blip r:embed="rId3">
            <a:extLst>
              <a:ext uri="{28A0092B-C50C-407E-A947-70E740481C1C}">
                <a14:useLocalDpi xmlns:a14="http://schemas.microsoft.com/office/drawing/2010/main" val="0"/>
              </a:ext>
            </a:extLst>
          </a:blip>
          <a:srcRect l="4514" t="6621" r="4359"/>
          <a:stretch/>
        </p:blipFill>
        <p:spPr>
          <a:xfrm>
            <a:off x="5376512" y="650875"/>
            <a:ext cx="6815488" cy="5854700"/>
          </a:xfrm>
          <a:prstGeom prst="rect">
            <a:avLst/>
          </a:prstGeom>
        </p:spPr>
      </p:pic>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52425"/>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POŠILJATELJ</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sp>
        <p:nvSpPr>
          <p:cNvPr id="7" name="Rectangle 6">
            <a:extLst>
              <a:ext uri="{FF2B5EF4-FFF2-40B4-BE49-F238E27FC236}">
                <a16:creationId xmlns:a16="http://schemas.microsoft.com/office/drawing/2014/main" id="{165D0DCF-C0B8-4510-8F40-05F2A1D38A77}"/>
              </a:ext>
            </a:extLst>
          </p:cNvPr>
          <p:cNvSpPr/>
          <p:nvPr/>
        </p:nvSpPr>
        <p:spPr>
          <a:xfrm>
            <a:off x="635000" y="2691548"/>
            <a:ext cx="60960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Preverite naslov, s katerega ste prejeli elektronsko pošto.</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4005218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124"/>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POVEZAVA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7" name="Picture 6">
            <a:extLst>
              <a:ext uri="{FF2B5EF4-FFF2-40B4-BE49-F238E27FC236}">
                <a16:creationId xmlns:a16="http://schemas.microsoft.com/office/drawing/2014/main" id="{B22EB2B7-0E25-4386-8BF7-4D55B772273E}"/>
              </a:ext>
            </a:extLst>
          </p:cNvPr>
          <p:cNvPicPr>
            <a:picLocks noChangeAspect="1"/>
          </p:cNvPicPr>
          <p:nvPr/>
        </p:nvPicPr>
        <p:blipFill rotWithShape="1">
          <a:blip r:embed="rId3">
            <a:extLst>
              <a:ext uri="{28A0092B-C50C-407E-A947-70E740481C1C}">
                <a14:useLocalDpi xmlns:a14="http://schemas.microsoft.com/office/drawing/2010/main" val="0"/>
              </a:ext>
            </a:extLst>
          </a:blip>
          <a:srcRect l="8348" t="15632" r="9495" b="6645"/>
          <a:stretch/>
        </p:blipFill>
        <p:spPr>
          <a:xfrm>
            <a:off x="4584700" y="459965"/>
            <a:ext cx="7607300" cy="6032911"/>
          </a:xfrm>
          <a:prstGeom prst="rect">
            <a:avLst/>
          </a:prstGeom>
        </p:spPr>
      </p:pic>
      <p:sp>
        <p:nvSpPr>
          <p:cNvPr id="5" name="Rectangle 4">
            <a:extLst>
              <a:ext uri="{FF2B5EF4-FFF2-40B4-BE49-F238E27FC236}">
                <a16:creationId xmlns:a16="http://schemas.microsoft.com/office/drawing/2014/main" id="{4FF8A4B0-25F5-444B-B409-09AD9C62ED2E}"/>
              </a:ext>
            </a:extLst>
          </p:cNvPr>
          <p:cNvSpPr/>
          <p:nvPr/>
        </p:nvSpPr>
        <p:spPr>
          <a:xfrm>
            <a:off x="635000" y="2691548"/>
            <a:ext cx="4470400" cy="1384995"/>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klikajte na povezavo in ne vnašajte gesla.</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373863213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DE0C28-2F4C-45F1-9991-6C6B8462A0FD}"/>
              </a:ext>
            </a:extLst>
          </p:cNvPr>
          <p:cNvSpPr>
            <a:spLocks noGrp="1"/>
          </p:cNvSpPr>
          <p:nvPr>
            <p:ph type="title"/>
          </p:nvPr>
        </p:nvSpPr>
        <p:spPr>
          <a:xfrm>
            <a:off x="635000" y="365918"/>
            <a:ext cx="10515600" cy="1325563"/>
          </a:xfrm>
        </p:spPr>
        <p:txBody>
          <a:bodyPr>
            <a:normAutofit/>
          </a:bodyPr>
          <a:lstStyle/>
          <a:p>
            <a:r>
              <a:rPr lang="sl-SI" sz="4800" dirty="0">
                <a:solidFill>
                  <a:schemeClr val="tx1">
                    <a:lumMod val="65000"/>
                    <a:lumOff val="35000"/>
                  </a:schemeClr>
                </a:solidFill>
                <a:latin typeface="Arial" panose="020B0604020202020204" pitchFamily="34" charset="0"/>
                <a:cs typeface="Arial" panose="020B0604020202020204" pitchFamily="34" charset="0"/>
              </a:rPr>
              <a:t>PRIPONKA</a:t>
            </a:r>
            <a:endParaRPr lang="sl-SI" sz="4000" dirty="0">
              <a:solidFill>
                <a:schemeClr val="tx1">
                  <a:lumMod val="65000"/>
                  <a:lumOff val="35000"/>
                </a:schemeClr>
              </a:solidFill>
              <a:latin typeface="Arial" panose="020B0604020202020204" pitchFamily="34" charset="0"/>
              <a:cs typeface="Arial" panose="020B0604020202020204" pitchFamily="34" charset="0"/>
            </a:endParaRPr>
          </a:p>
        </p:txBody>
      </p:sp>
      <p:pic>
        <p:nvPicPr>
          <p:cNvPr id="8" name="Picture 7">
            <a:extLst>
              <a:ext uri="{FF2B5EF4-FFF2-40B4-BE49-F238E27FC236}">
                <a16:creationId xmlns:a16="http://schemas.microsoft.com/office/drawing/2014/main" id="{11811914-213D-4CDE-A3F5-9195C9CAFC45}"/>
              </a:ext>
            </a:extLst>
          </p:cNvPr>
          <p:cNvPicPr>
            <a:picLocks noChangeAspect="1"/>
          </p:cNvPicPr>
          <p:nvPr/>
        </p:nvPicPr>
        <p:blipFill rotWithShape="1">
          <a:blip r:embed="rId3">
            <a:extLst>
              <a:ext uri="{28A0092B-C50C-407E-A947-70E740481C1C}">
                <a14:useLocalDpi xmlns:a14="http://schemas.microsoft.com/office/drawing/2010/main" val="0"/>
              </a:ext>
            </a:extLst>
          </a:blip>
          <a:srcRect l="3138" t="8475"/>
          <a:stretch/>
        </p:blipFill>
        <p:spPr>
          <a:xfrm>
            <a:off x="4785498" y="1028700"/>
            <a:ext cx="7571602" cy="5997576"/>
          </a:xfrm>
          <a:prstGeom prst="rect">
            <a:avLst/>
          </a:prstGeom>
        </p:spPr>
      </p:pic>
      <p:sp>
        <p:nvSpPr>
          <p:cNvPr id="9" name="Rectangle 8">
            <a:extLst>
              <a:ext uri="{FF2B5EF4-FFF2-40B4-BE49-F238E27FC236}">
                <a16:creationId xmlns:a16="http://schemas.microsoft.com/office/drawing/2014/main" id="{08BACCBC-F781-47CD-A06E-80FC7215A5E9}"/>
              </a:ext>
            </a:extLst>
          </p:cNvPr>
          <p:cNvSpPr/>
          <p:nvPr/>
        </p:nvSpPr>
        <p:spPr>
          <a:xfrm>
            <a:off x="635000" y="2691548"/>
            <a:ext cx="4470400" cy="1815882"/>
          </a:xfrm>
          <a:prstGeom prst="rect">
            <a:avLst/>
          </a:prstGeom>
        </p:spPr>
        <p:txBody>
          <a:bodyPr wrap="square">
            <a:spAutoFit/>
          </a:bodyPr>
          <a:lstStyle/>
          <a:p>
            <a:r>
              <a:rPr lang="sl-SI" sz="2800" dirty="0">
                <a:latin typeface="Arial "/>
                <a:ea typeface="Calibri" panose="020F0502020204030204" pitchFamily="34" charset="0"/>
                <a:cs typeface="Times New Roman" panose="02020603050405020304" pitchFamily="18" charset="0"/>
              </a:rPr>
              <a:t>Ne odpirajte priponk, za katere niste prepričani, da so varne.</a:t>
            </a:r>
          </a:p>
          <a:p>
            <a:pPr marL="457200" indent="-457200">
              <a:buFont typeface="Arial" panose="020B0604020202020204" pitchFamily="34" charset="0"/>
              <a:buChar char="•"/>
            </a:pPr>
            <a:endParaRPr lang="sl-SI" sz="2800" dirty="0">
              <a:latin typeface="Arial "/>
            </a:endParaRPr>
          </a:p>
        </p:txBody>
      </p:sp>
    </p:spTree>
    <p:extLst>
      <p:ext uri="{BB962C8B-B14F-4D97-AF65-F5344CB8AC3E}">
        <p14:creationId xmlns:p14="http://schemas.microsoft.com/office/powerpoint/2010/main" val="28814050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3799D7F-CA66-4630-89DB-66BC5865008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63700" y="-286587"/>
            <a:ext cx="8946924" cy="7500187"/>
          </a:xfrm>
          <a:prstGeom prst="rect">
            <a:avLst/>
          </a:prstGeom>
        </p:spPr>
      </p:pic>
    </p:spTree>
    <p:extLst>
      <p:ext uri="{BB962C8B-B14F-4D97-AF65-F5344CB8AC3E}">
        <p14:creationId xmlns:p14="http://schemas.microsoft.com/office/powerpoint/2010/main" val="22717001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3F98CEB-FC0C-4300-847F-C07D1C0290E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10716523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A2DB0663-76DB-4A22-9983-BD3DE7E34E0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05568" y="0"/>
            <a:ext cx="8180863" cy="6858000"/>
          </a:xfrm>
          <a:prstGeom prst="rect">
            <a:avLst/>
          </a:prstGeom>
        </p:spPr>
      </p:pic>
    </p:spTree>
    <p:extLst>
      <p:ext uri="{BB962C8B-B14F-4D97-AF65-F5344CB8AC3E}">
        <p14:creationId xmlns:p14="http://schemas.microsoft.com/office/powerpoint/2010/main" val="316235628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226</TotalTime>
  <Words>2050</Words>
  <Application>Microsoft Office PowerPoint</Application>
  <PresentationFormat>Widescreen</PresentationFormat>
  <Paragraphs>156</Paragraphs>
  <Slides>15</Slides>
  <Notes>15</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15</vt:i4>
      </vt:variant>
    </vt:vector>
  </HeadingPairs>
  <TitlesOfParts>
    <vt:vector size="21" baseType="lpstr">
      <vt:lpstr>Arial</vt:lpstr>
      <vt:lpstr>Arial </vt:lpstr>
      <vt:lpstr>Calibri</vt:lpstr>
      <vt:lpstr>Calibri Light</vt:lpstr>
      <vt:lpstr>Times New Roman</vt:lpstr>
      <vt:lpstr>Office Theme</vt:lpstr>
      <vt:lpstr>PowerPoint Presentation</vt:lpstr>
      <vt:lpstr>E-POŠTA JE GLAVNI VEKTOR KIBERNETSKIH NAPADOV</vt:lpstr>
      <vt:lpstr>KLJUČNI TRIJE P-JI</vt:lpstr>
      <vt:lpstr>POŠILJATELJ</vt:lpstr>
      <vt:lpstr>POVEZAVA</vt:lpstr>
      <vt:lpstr>PRIPONKA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Erina Borovič</dc:creator>
  <cp:lastModifiedBy>Tadej Hren</cp:lastModifiedBy>
  <cp:revision>20</cp:revision>
  <dcterms:created xsi:type="dcterms:W3CDTF">2023-09-20T21:11:13Z</dcterms:created>
  <dcterms:modified xsi:type="dcterms:W3CDTF">2023-09-21T12:22:44Z</dcterms:modified>
</cp:coreProperties>
</file>